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theme/theme4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7" r:id="rId2"/>
    <p:sldMasterId id="2147483719" r:id="rId3"/>
    <p:sldMasterId id="2147483731" r:id="rId4"/>
    <p:sldMasterId id="2147483743" r:id="rId5"/>
    <p:sldMasterId id="2147483755" r:id="rId6"/>
    <p:sldMasterId id="2147483767" r:id="rId7"/>
    <p:sldMasterId id="2147483779" r:id="rId8"/>
    <p:sldMasterId id="2147483791" r:id="rId9"/>
    <p:sldMasterId id="2147483803" r:id="rId10"/>
    <p:sldMasterId id="2147483815" r:id="rId11"/>
    <p:sldMasterId id="2147483827" r:id="rId12"/>
    <p:sldMasterId id="2147483839" r:id="rId13"/>
    <p:sldMasterId id="2147483851" r:id="rId14"/>
    <p:sldMasterId id="2147483863" r:id="rId15"/>
    <p:sldMasterId id="2147483875" r:id="rId16"/>
    <p:sldMasterId id="2147483887" r:id="rId17"/>
    <p:sldMasterId id="2147483899" r:id="rId18"/>
    <p:sldMasterId id="2147483911" r:id="rId19"/>
    <p:sldMasterId id="2147483923" r:id="rId20"/>
    <p:sldMasterId id="2147483935" r:id="rId21"/>
    <p:sldMasterId id="2147483947" r:id="rId22"/>
    <p:sldMasterId id="2147483959" r:id="rId23"/>
    <p:sldMasterId id="2147483971" r:id="rId24"/>
    <p:sldMasterId id="2147483983" r:id="rId25"/>
    <p:sldMasterId id="2147483995" r:id="rId26"/>
    <p:sldMasterId id="2147484007" r:id="rId27"/>
    <p:sldMasterId id="2147484019" r:id="rId28"/>
    <p:sldMasterId id="2147484031" r:id="rId29"/>
    <p:sldMasterId id="2147484043" r:id="rId30"/>
    <p:sldMasterId id="2147484055" r:id="rId31"/>
    <p:sldMasterId id="2147484067" r:id="rId32"/>
    <p:sldMasterId id="2147484079" r:id="rId33"/>
    <p:sldMasterId id="2147484091" r:id="rId34"/>
    <p:sldMasterId id="2147484103" r:id="rId35"/>
    <p:sldMasterId id="2147484115" r:id="rId36"/>
    <p:sldMasterId id="2147484127" r:id="rId37"/>
    <p:sldMasterId id="2147484139" r:id="rId38"/>
    <p:sldMasterId id="2147484151" r:id="rId39"/>
    <p:sldMasterId id="2147484163" r:id="rId40"/>
    <p:sldMasterId id="2147484175" r:id="rId41"/>
    <p:sldMasterId id="2147484187" r:id="rId42"/>
    <p:sldMasterId id="2147484199" r:id="rId43"/>
    <p:sldMasterId id="2147484211" r:id="rId44"/>
  </p:sldMasterIdLst>
  <p:notesMasterIdLst>
    <p:notesMasterId r:id="rId64"/>
  </p:notesMasterIdLst>
  <p:sldIdLst>
    <p:sldId id="256" r:id="rId45"/>
    <p:sldId id="258" r:id="rId46"/>
    <p:sldId id="257" r:id="rId47"/>
    <p:sldId id="279" r:id="rId48"/>
    <p:sldId id="280" r:id="rId49"/>
    <p:sldId id="273" r:id="rId50"/>
    <p:sldId id="274" r:id="rId51"/>
    <p:sldId id="275" r:id="rId52"/>
    <p:sldId id="281" r:id="rId53"/>
    <p:sldId id="282" r:id="rId54"/>
    <p:sldId id="283" r:id="rId55"/>
    <p:sldId id="284" r:id="rId56"/>
    <p:sldId id="285" r:id="rId57"/>
    <p:sldId id="286" r:id="rId58"/>
    <p:sldId id="287" r:id="rId59"/>
    <p:sldId id="277" r:id="rId60"/>
    <p:sldId id="278" r:id="rId61"/>
    <p:sldId id="272" r:id="rId62"/>
    <p:sldId id="262" r:id="rId6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81985" autoAdjust="0"/>
  </p:normalViewPr>
  <p:slideViewPr>
    <p:cSldViewPr snapToGrid="0">
      <p:cViewPr varScale="1">
        <p:scale>
          <a:sx n="59" d="100"/>
          <a:sy n="59"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3.xml"/><Relationship Id="rId50" Type="http://schemas.openxmlformats.org/officeDocument/2006/relationships/slide" Target="slides/slide6.xml"/><Relationship Id="rId55" Type="http://schemas.openxmlformats.org/officeDocument/2006/relationships/slide" Target="slides/slide11.xml"/><Relationship Id="rId63" Type="http://schemas.openxmlformats.org/officeDocument/2006/relationships/slide" Target="slides/slide19.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1.xml"/><Relationship Id="rId53" Type="http://schemas.openxmlformats.org/officeDocument/2006/relationships/slide" Target="slides/slide9.xml"/><Relationship Id="rId58" Type="http://schemas.openxmlformats.org/officeDocument/2006/relationships/slide" Target="slides/slide14.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1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4.xml"/><Relationship Id="rId56" Type="http://schemas.openxmlformats.org/officeDocument/2006/relationships/slide" Target="slides/slide12.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2.xml"/><Relationship Id="rId59" Type="http://schemas.openxmlformats.org/officeDocument/2006/relationships/slide" Target="slides/slide15.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0.xml"/><Relationship Id="rId62"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5.xml"/><Relationship Id="rId57" Type="http://schemas.openxmlformats.org/officeDocument/2006/relationships/slide" Target="slides/slide1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8.xml"/><Relationship Id="rId60" Type="http://schemas.openxmlformats.org/officeDocument/2006/relationships/slide" Target="slides/slide1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92AB4-BE60-40DE-A2F3-1232BE9A5247}" type="datetimeFigureOut">
              <a:rPr lang="zh-CN" altLang="en-US" smtClean="0"/>
              <a:t>2017/11/28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CF3EA-30A3-45D0-A5F5-902FF83580ED}" type="slidenum">
              <a:rPr lang="zh-CN" altLang="en-US" smtClean="0"/>
              <a:t>‹#›</a:t>
            </a:fld>
            <a:endParaRPr lang="zh-CN" altLang="en-US"/>
          </a:p>
        </p:txBody>
      </p:sp>
    </p:spTree>
    <p:extLst>
      <p:ext uri="{BB962C8B-B14F-4D97-AF65-F5344CB8AC3E}">
        <p14:creationId xmlns:p14="http://schemas.microsoft.com/office/powerpoint/2010/main" val="92941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ict.cnki.net/dict_result.aspx?searchword=muffle+furnace&amp;tjType=sentence&amp;style=&amp;t=%e9%a9%ac%e5%bc%97%e7%82%8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大家好，今天我们组报告的主题是二维材料在催化方面的应用，这是我们的组员，我是组长齐少勉。</a:t>
            </a:r>
            <a:endParaRPr lang="zh-CN" altLang="en-US" dirty="0"/>
          </a:p>
        </p:txBody>
      </p:sp>
      <p:sp>
        <p:nvSpPr>
          <p:cNvPr id="4" name="灯片编号占位符 3"/>
          <p:cNvSpPr>
            <a:spLocks noGrp="1"/>
          </p:cNvSpPr>
          <p:nvPr>
            <p:ph type="sldNum" sz="quarter" idx="10"/>
          </p:nvPr>
        </p:nvSpPr>
        <p:spPr/>
        <p:txBody>
          <a:bodyPr/>
          <a:lstStyle/>
          <a:p>
            <a:fld id="{35BCF3EA-30A3-45D0-A5F5-902FF83580ED}" type="slidenum">
              <a:rPr lang="zh-CN" altLang="en-US" smtClean="0"/>
              <a:t>1</a:t>
            </a:fld>
            <a:endParaRPr lang="zh-CN" altLang="en-US"/>
          </a:p>
        </p:txBody>
      </p:sp>
    </p:spTree>
    <p:extLst>
      <p:ext uri="{BB962C8B-B14F-4D97-AF65-F5344CB8AC3E}">
        <p14:creationId xmlns:p14="http://schemas.microsoft.com/office/powerpoint/2010/main" val="2481141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g-C</a:t>
            </a:r>
            <a:r>
              <a:rPr lang="en-US" altLang="zh-CN" baseline="-25000" dirty="0" smtClean="0"/>
              <a:t>3</a:t>
            </a:r>
            <a:r>
              <a:rPr lang="en-US" altLang="zh-CN" dirty="0" smtClean="0"/>
              <a:t>N</a:t>
            </a:r>
            <a:r>
              <a:rPr lang="en-US" altLang="zh-CN" baseline="-25000" dirty="0" smtClean="0"/>
              <a:t>4</a:t>
            </a:r>
            <a:r>
              <a:rPr lang="en-US" altLang="zh-CN" baseline="0" dirty="0" smtClean="0"/>
              <a:t> </a:t>
            </a:r>
            <a:r>
              <a:rPr lang="zh-CN" altLang="en-US" baseline="0" dirty="0" smtClean="0"/>
              <a:t>的带隙</a:t>
            </a:r>
            <a:r>
              <a:rPr lang="zh-CN" altLang="en-US" baseline="0" dirty="0" smtClean="0"/>
              <a:t>为大约为</a:t>
            </a:r>
            <a:r>
              <a:rPr lang="en-US" altLang="zh-CN" baseline="0" dirty="0" smtClean="0"/>
              <a:t>2.7ev</a:t>
            </a:r>
            <a:r>
              <a:rPr lang="zh-CN" altLang="en-US" baseline="0" dirty="0" smtClean="0"/>
              <a:t>，满足水光解的条件。</a:t>
            </a:r>
            <a:r>
              <a:rPr lang="zh-CN" altLang="en-US" dirty="0" smtClean="0"/>
              <a:t>左边图是</a:t>
            </a:r>
            <a:r>
              <a:rPr lang="en-US" altLang="zh-CN" dirty="0" smtClean="0"/>
              <a:t>g-C</a:t>
            </a:r>
            <a:r>
              <a:rPr lang="en-US" altLang="zh-CN" baseline="-25000" dirty="0" smtClean="0"/>
              <a:t>3</a:t>
            </a:r>
            <a:r>
              <a:rPr lang="en-US" altLang="zh-CN" dirty="0" smtClean="0"/>
              <a:t>N</a:t>
            </a:r>
            <a:r>
              <a:rPr lang="en-US" altLang="zh-CN" baseline="-25000" dirty="0" smtClean="0"/>
              <a:t>4</a:t>
            </a:r>
            <a:r>
              <a:rPr lang="en-US" altLang="zh-CN" baseline="0" dirty="0" smtClean="0"/>
              <a:t> </a:t>
            </a:r>
            <a:r>
              <a:rPr lang="zh-CN" altLang="en-US" baseline="0" dirty="0" smtClean="0"/>
              <a:t>的吸收光谱</a:t>
            </a:r>
            <a:r>
              <a:rPr lang="zh-CN" altLang="en-US" baseline="0" dirty="0" smtClean="0"/>
              <a:t>，主要吸收的波段应该也算可见光波段吧。在插图</a:t>
            </a:r>
            <a:r>
              <a:rPr lang="zh-CN" altLang="en-US" baseline="0" dirty="0" smtClean="0"/>
              <a:t>是通过热缩聚反应生成的</a:t>
            </a:r>
            <a:r>
              <a:rPr lang="en-US" altLang="zh-CN" dirty="0" smtClean="0"/>
              <a:t>g-C</a:t>
            </a:r>
            <a:r>
              <a:rPr lang="en-US" altLang="zh-CN" baseline="-25000" dirty="0" smtClean="0"/>
              <a:t>3</a:t>
            </a:r>
            <a:r>
              <a:rPr lang="en-US" altLang="zh-CN" dirty="0" smtClean="0"/>
              <a:t>N</a:t>
            </a:r>
            <a:r>
              <a:rPr lang="en-US" altLang="zh-CN" baseline="-25000" dirty="0" smtClean="0"/>
              <a:t>4</a:t>
            </a:r>
            <a:r>
              <a:rPr lang="en-US" altLang="zh-CN" baseline="0" dirty="0" smtClean="0"/>
              <a:t> </a:t>
            </a:r>
            <a:r>
              <a:rPr lang="zh-CN" altLang="en-US" baseline="0" dirty="0" smtClean="0"/>
              <a:t>，右</a:t>
            </a:r>
            <a:r>
              <a:rPr lang="zh-CN" altLang="en-US" baseline="0" dirty="0" smtClean="0"/>
              <a:t>图是</a:t>
            </a:r>
            <a:r>
              <a:rPr lang="en-US" altLang="zh-CN" dirty="0" smtClean="0"/>
              <a:t>g-C</a:t>
            </a:r>
            <a:r>
              <a:rPr lang="en-US" altLang="zh-CN" baseline="-25000" dirty="0" smtClean="0"/>
              <a:t>3</a:t>
            </a:r>
            <a:r>
              <a:rPr lang="en-US" altLang="zh-CN" dirty="0" smtClean="0"/>
              <a:t>N</a:t>
            </a:r>
            <a:r>
              <a:rPr lang="en-US" altLang="zh-CN" baseline="-25000" dirty="0" smtClean="0"/>
              <a:t>4</a:t>
            </a:r>
            <a:r>
              <a:rPr lang="en-US" altLang="zh-CN" baseline="0" dirty="0" smtClean="0"/>
              <a:t> </a:t>
            </a:r>
            <a:r>
              <a:rPr lang="zh-CN" altLang="en-US" baseline="0" dirty="0" smtClean="0"/>
              <a:t>的晶体结构，也是层状的，结构单元</a:t>
            </a:r>
            <a:r>
              <a:rPr lang="zh-CN" altLang="en-US" baseline="0" dirty="0" smtClean="0"/>
              <a:t>排布成六角结构。</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D6DC8-0219-4E28-959E-F1D7A9A023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5034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在波长超过</a:t>
            </a:r>
            <a:r>
              <a:rPr lang="en-US" altLang="zh-CN" dirty="0" smtClean="0"/>
              <a:t>420nm</a:t>
            </a:r>
            <a:r>
              <a:rPr lang="zh-CN" altLang="en-US" dirty="0" smtClean="0"/>
              <a:t>可见光的照射下</a:t>
            </a:r>
            <a:r>
              <a:rPr lang="en-US" altLang="zh-CN" dirty="0" smtClean="0"/>
              <a:t>60</a:t>
            </a:r>
            <a:r>
              <a:rPr lang="zh-CN" altLang="en-US" dirty="0" smtClean="0"/>
              <a:t>小时，产氢速率稳定催化材料性能稳定，但是产氢速率不高，约为</a:t>
            </a:r>
            <a:r>
              <a:rPr lang="en-US" altLang="zh-CN" dirty="0" smtClean="0"/>
              <a:t>0.3umol/h</a:t>
            </a:r>
            <a:r>
              <a:rPr lang="zh-CN" altLang="en-US" dirty="0" smtClean="0"/>
              <a:t>。量子效率只有</a:t>
            </a:r>
            <a:r>
              <a:rPr lang="en-US" altLang="zh-CN" dirty="0" smtClean="0"/>
              <a:t>0.1%</a:t>
            </a:r>
            <a:r>
              <a:rPr lang="zh-CN" altLang="en-US" dirty="0" smtClean="0"/>
              <a:t>（量子效率定义为催化产生氢原子个数与入射光子数之比）</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D6DC8-0219-4E28-959E-F1D7A9A023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793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催化产</a:t>
            </a:r>
            <a:r>
              <a:rPr lang="zh-CN" altLang="en-US" dirty="0" smtClean="0"/>
              <a:t>氢过程中存在很多反应，</a:t>
            </a:r>
            <a:r>
              <a:rPr lang="zh-CN" altLang="en-US" dirty="0" smtClean="0"/>
              <a:t>一种是四电子过程，另一种是分步的两电子过程。四电子过程虽然热力学上更容易发生，因为氧化水的需要的能量更低（</a:t>
            </a:r>
            <a:r>
              <a:rPr lang="en-US" altLang="zh-CN" dirty="0" smtClean="0"/>
              <a:t>1.23eV  vs.  1.78eV</a:t>
            </a:r>
            <a:r>
              <a:rPr lang="zh-CN" altLang="en-US" dirty="0" smtClean="0"/>
              <a:t>），但是从速率来讲，分两步的两电子过程要更快</a:t>
            </a:r>
            <a:r>
              <a:rPr lang="zh-CN" altLang="en-US" dirty="0" smtClean="0"/>
              <a:t>。但是由于</a:t>
            </a:r>
            <a:r>
              <a:rPr lang="en-US" altLang="zh-CN" dirty="0" smtClean="0"/>
              <a:t>g-C3N4</a:t>
            </a:r>
            <a:r>
              <a:rPr lang="zh-CN" altLang="en-US" dirty="0" smtClean="0"/>
              <a:t>催化时无法有效将</a:t>
            </a:r>
            <a:r>
              <a:rPr lang="en-US" altLang="zh-CN" dirty="0" smtClean="0"/>
              <a:t>H2O2</a:t>
            </a:r>
            <a:r>
              <a:rPr lang="zh-CN" altLang="en-US" dirty="0" smtClean="0"/>
              <a:t>分解</a:t>
            </a:r>
            <a:r>
              <a:rPr lang="zh-CN" altLang="en-US" dirty="0" smtClean="0"/>
              <a:t>，所以下面的反应很少发生，所以</a:t>
            </a:r>
            <a:r>
              <a:rPr lang="zh-CN" altLang="en-US" dirty="0" smtClean="0"/>
              <a:t>主要发生四电子过程。如果能加入</a:t>
            </a:r>
            <a:r>
              <a:rPr lang="zh-CN" altLang="en-US" dirty="0" smtClean="0"/>
              <a:t>催化分解</a:t>
            </a:r>
            <a:r>
              <a:rPr lang="en-US" altLang="zh-CN" dirty="0" smtClean="0"/>
              <a:t>H2O2</a:t>
            </a:r>
            <a:r>
              <a:rPr lang="zh-CN" altLang="en-US" dirty="0" smtClean="0"/>
              <a:t>的物质，那么原理上</a:t>
            </a:r>
            <a:r>
              <a:rPr lang="zh-CN" altLang="en-US" dirty="0" smtClean="0"/>
              <a:t>可以通过提高两电子过程所占比例来提升分解的</a:t>
            </a:r>
            <a:r>
              <a:rPr lang="zh-CN" altLang="en-US" dirty="0" smtClean="0"/>
              <a:t>速度。</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D6DC8-0219-4E28-959E-F1D7A9A023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251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碳纳米点可以高效催化</a:t>
            </a:r>
            <a:r>
              <a:rPr lang="en-US" altLang="zh-CN" dirty="0" smtClean="0"/>
              <a:t>H2O2</a:t>
            </a:r>
            <a:r>
              <a:rPr lang="zh-CN" altLang="en-US" dirty="0" smtClean="0"/>
              <a:t>的分解，因而这篇文章使用</a:t>
            </a:r>
            <a:r>
              <a:rPr lang="zh-CN" altLang="en-US" dirty="0" smtClean="0">
                <a:hlinkClick r:id="rId3"/>
              </a:rPr>
              <a:t>马弗炉</a:t>
            </a:r>
            <a:r>
              <a:rPr lang="zh-CN" altLang="en-US" dirty="0" smtClean="0"/>
              <a:t>制作了碳纳米点和</a:t>
            </a:r>
            <a:r>
              <a:rPr lang="en-US" altLang="zh-CN" dirty="0" smtClean="0"/>
              <a:t>g-C3N4</a:t>
            </a:r>
            <a:r>
              <a:rPr lang="zh-CN" altLang="en-US" dirty="0" smtClean="0"/>
              <a:t>的复合材料</a:t>
            </a:r>
            <a:r>
              <a:rPr lang="en-US" altLang="zh-CN" dirty="0" smtClean="0"/>
              <a:t>.A</a:t>
            </a:r>
            <a:r>
              <a:rPr lang="zh-CN" altLang="en-US" dirty="0" smtClean="0"/>
              <a:t>是复合材料的</a:t>
            </a:r>
            <a:r>
              <a:rPr lang="en-US" altLang="zh-CN" dirty="0" smtClean="0"/>
              <a:t>TEM</a:t>
            </a:r>
            <a:r>
              <a:rPr lang="zh-CN" altLang="en-US" dirty="0" smtClean="0"/>
              <a:t>图，</a:t>
            </a:r>
            <a:r>
              <a:rPr lang="en-US" altLang="zh-CN" dirty="0" smtClean="0"/>
              <a:t>B</a:t>
            </a:r>
            <a:r>
              <a:rPr lang="zh-CN" altLang="en-US" dirty="0" smtClean="0"/>
              <a:t>中的深色黑点是碳纳米点，可高效催化</a:t>
            </a:r>
            <a:r>
              <a:rPr lang="en-US" altLang="zh-CN" dirty="0" smtClean="0"/>
              <a:t>H2O2</a:t>
            </a:r>
            <a:r>
              <a:rPr lang="zh-CN" altLang="en-US" dirty="0" smtClean="0"/>
              <a:t>的分解。</a:t>
            </a:r>
            <a:r>
              <a:rPr lang="en-US" altLang="zh-CN" dirty="0" smtClean="0"/>
              <a:t>C</a:t>
            </a:r>
            <a:r>
              <a:rPr lang="zh-CN" altLang="en-US" dirty="0" smtClean="0"/>
              <a:t>是碳纳米点高分辨的</a:t>
            </a:r>
            <a:r>
              <a:rPr lang="en-US" altLang="zh-CN" dirty="0" smtClean="0"/>
              <a:t>TEM</a:t>
            </a:r>
            <a:r>
              <a:rPr lang="zh-CN" altLang="en-US" dirty="0" smtClean="0"/>
              <a:t>图，</a:t>
            </a:r>
            <a:r>
              <a:rPr lang="en-US" altLang="zh-CN" dirty="0" smtClean="0"/>
              <a:t>D</a:t>
            </a:r>
            <a:r>
              <a:rPr lang="zh-CN" altLang="en-US" dirty="0" smtClean="0"/>
              <a:t>是</a:t>
            </a:r>
            <a:r>
              <a:rPr lang="en-US" altLang="zh-CN" dirty="0" smtClean="0"/>
              <a:t>C</a:t>
            </a:r>
            <a:r>
              <a:rPr lang="zh-CN" altLang="en-US" dirty="0" smtClean="0"/>
              <a:t>结构的电子衍射</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D6DC8-0219-4E28-959E-F1D7A9A023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219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smtClean="0"/>
                  <a:t>左图表明加入了</a:t>
                </a:r>
                <a:r>
                  <a:rPr lang="zh-CN" altLang="en-US" dirty="0" smtClean="0"/>
                  <a:t>碳纳米点</a:t>
                </a:r>
                <a:r>
                  <a:rPr lang="zh-CN" altLang="en-US" dirty="0" smtClean="0"/>
                  <a:t>后在整个波段吸收增强</a:t>
                </a:r>
                <a:r>
                  <a:rPr lang="zh-CN" altLang="en-US" dirty="0" smtClean="0"/>
                  <a:t>，整个材料的颜色也更深了。右</a:t>
                </a:r>
                <a:r>
                  <a:rPr lang="zh-CN" altLang="en-US" dirty="0" smtClean="0"/>
                  <a:t>图展示</a:t>
                </a:r>
                <a:r>
                  <a:rPr lang="zh-CN" altLang="en-US" dirty="0" smtClean="0"/>
                  <a:t>了碳纳米点和</a:t>
                </a:r>
                <a:r>
                  <a:rPr lang="en-US" altLang="zh-CN" dirty="0" smtClean="0"/>
                  <a:t>C3N4</a:t>
                </a:r>
                <a:r>
                  <a:rPr lang="zh-CN" altLang="en-US" dirty="0" smtClean="0"/>
                  <a:t>复合材料光催化水解产氢图，从图中可以看出，</a:t>
                </a:r>
                <a:r>
                  <a:rPr lang="en-US" altLang="zh-CN" dirty="0" smtClean="0"/>
                  <a:t>200</a:t>
                </a:r>
                <a:r>
                  <a:rPr lang="zh-CN" altLang="en-US" dirty="0" smtClean="0"/>
                  <a:t>天循环产氢，速率曲线基本不变，说明</a:t>
                </a:r>
                <a:r>
                  <a:rPr lang="zh-CN" altLang="en-US" dirty="0" smtClean="0"/>
                  <a:t>复合材料非常稳定</a:t>
                </a:r>
                <a:r>
                  <a:rPr lang="zh-CN" altLang="en-US" dirty="0" smtClean="0"/>
                  <a:t>。相较于不加碳纳米点，速率从</a:t>
                </a:r>
                <a:r>
                  <a:rPr lang="en-US" altLang="zh-CN" dirty="0" smtClean="0"/>
                  <a:t>0.3</a:t>
                </a:r>
                <a14:m>
                  <m:oMath xmlns:m="http://schemas.openxmlformats.org/officeDocument/2006/math">
                    <m:r>
                      <a:rPr kumimoji="0" lang="zh-CN" altLang="en-US" sz="1200" b="0" i="1" u="none" strike="noStrike" kern="1200" cap="none" spc="0" normalizeH="0" baseline="0" noProof="0" smtClean="0">
                        <a:ln>
                          <a:noFill/>
                        </a:ln>
                        <a:solidFill>
                          <a:prstClr val="black"/>
                        </a:solidFill>
                        <a:effectLst/>
                        <a:uLnTx/>
                        <a:uFillTx/>
                        <a:latin typeface="Cambria Math" panose="02040503050406030204" pitchFamily="18" charset="0"/>
                      </a:rPr>
                      <m:t>𝜇</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t>𝑚𝑜𝑙</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t>h</m:t>
                    </m:r>
                  </m:oMath>
                </a14:m>
                <a:r>
                  <a:rPr kumimoji="0" lang="zh-CN"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变化至</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8.4</a:t>
                </a:r>
                <a14:m>
                  <m:oMath xmlns:m="http://schemas.openxmlformats.org/officeDocument/2006/math">
                    <m:r>
                      <a:rPr kumimoji="0" lang="zh-CN" altLang="en-US" sz="1200" b="0" i="1" u="none" strike="noStrike" kern="1200" cap="none" spc="0" normalizeH="0" baseline="0" noProof="0" smtClean="0">
                        <a:ln>
                          <a:noFill/>
                        </a:ln>
                        <a:solidFill>
                          <a:prstClr val="black"/>
                        </a:solidFill>
                        <a:effectLst/>
                        <a:uLnTx/>
                        <a:uFillTx/>
                        <a:latin typeface="Cambria Math" panose="02040503050406030204" pitchFamily="18" charset="0"/>
                      </a:rPr>
                      <m:t>𝜇</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t>𝑚𝑜𝑙</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t>h</m:t>
                    </m:r>
                  </m:oMath>
                </a14:m>
                <a:r>
                  <a:rPr kumimoji="0" lang="zh-CN"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zh-CN"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zh-CN" altLang="en-US" dirty="0"/>
              </a:p>
            </p:txBody>
          </p:sp>
        </mc:Choice>
        <mc:Fallback xmlns="">
          <p:sp>
            <p:nvSpPr>
              <p:cNvPr id="3" name="备注占位符 2"/>
              <p:cNvSpPr>
                <a:spLocks noGrp="1"/>
              </p:cNvSpPr>
              <p:nvPr>
                <p:ph type="body" idx="1"/>
              </p:nvPr>
            </p:nvSpPr>
            <p:spPr/>
            <p:txBody>
              <a:bodyPr/>
              <a:lstStyle/>
              <a:p>
                <a:r>
                  <a:rPr lang="zh-CN" altLang="en-US" dirty="0" smtClean="0"/>
                  <a:t>左图表明加入了碳量子点后在整个波段吸收增强，右图展示了在碳量子点</a:t>
                </a:r>
                <a:r>
                  <a:rPr lang="en-US" altLang="zh-CN" dirty="0" smtClean="0"/>
                  <a:t>C3N4</a:t>
                </a:r>
                <a:r>
                  <a:rPr lang="zh-CN" altLang="en-US" dirty="0" smtClean="0"/>
                  <a:t>复合材料光催化水解产氢图</a:t>
                </a:r>
                <a:r>
                  <a:rPr lang="zh-CN" altLang="en-US" dirty="0" smtClean="0"/>
                  <a:t>，从图中可以看出，</a:t>
                </a:r>
                <a:r>
                  <a:rPr lang="en-US" altLang="zh-CN" dirty="0" smtClean="0"/>
                  <a:t>200</a:t>
                </a:r>
                <a:r>
                  <a:rPr lang="zh-CN" altLang="en-US" dirty="0" smtClean="0"/>
                  <a:t>天循环产氢，速率曲线基本不变，说明复合材料稳定。相较于不加碳纳米点，速率从</a:t>
                </a:r>
                <a:r>
                  <a:rPr lang="en-US" altLang="zh-CN" dirty="0" smtClean="0"/>
                  <a:t>0.3</a:t>
                </a:r>
                <a:r>
                  <a:rPr kumimoji="0" lang="zh-CN" altLang="en-US" sz="1200" b="0" i="0" u="none" strike="noStrike" kern="1200" cap="none" spc="0" normalizeH="0" baseline="0" noProof="0" smtClean="0">
                    <a:ln>
                      <a:noFill/>
                    </a:ln>
                    <a:solidFill>
                      <a:prstClr val="black"/>
                    </a:solidFill>
                    <a:effectLst/>
                    <a:uLnTx/>
                    <a:uFillTx/>
                    <a:latin typeface="Cambria Math" panose="02040503050406030204" pitchFamily="18" charset="0"/>
                  </a:rPr>
                  <a:t>𝜇</a:t>
                </a:r>
                <a:r>
                  <a:rPr kumimoji="0" lang="en-US" altLang="zh-CN" sz="1200" b="0" i="0" u="none" strike="noStrike" kern="1200" cap="none" spc="0" normalizeH="0" baseline="0" noProof="0" smtClean="0">
                    <a:ln>
                      <a:noFill/>
                    </a:ln>
                    <a:solidFill>
                      <a:prstClr val="black"/>
                    </a:solidFill>
                    <a:effectLst/>
                    <a:uLnTx/>
                    <a:uFillTx/>
                    <a:latin typeface="Cambria Math" panose="02040503050406030204" pitchFamily="18" charset="0"/>
                  </a:rPr>
                  <a:t>𝑚𝑜𝑙/ℎ</a:t>
                </a:r>
                <a:r>
                  <a:rPr kumimoji="0" lang="zh-CN"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zh-CN"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变化至</a:t>
                </a:r>
                <a:r>
                  <a:rPr kumimoji="0" lang="en-US" altLang="zh-CN"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8.4</a:t>
                </a:r>
                <a:r>
                  <a:rPr kumimoji="0" lang="zh-CN" altLang="en-US" sz="1200" b="0" i="0" u="none" strike="noStrike" kern="1200" cap="none" spc="0" normalizeH="0" baseline="0" noProof="0" smtClean="0">
                    <a:ln>
                      <a:noFill/>
                    </a:ln>
                    <a:solidFill>
                      <a:prstClr val="black"/>
                    </a:solidFill>
                    <a:effectLst/>
                    <a:uLnTx/>
                    <a:uFillTx/>
                    <a:latin typeface="Cambria Math" panose="02040503050406030204" pitchFamily="18" charset="0"/>
                  </a:rPr>
                  <a:t>𝜇</a:t>
                </a:r>
                <a:r>
                  <a:rPr kumimoji="0" lang="en-US" altLang="zh-CN" sz="1200" b="0" i="0" u="none" strike="noStrike" kern="1200" cap="none" spc="0" normalizeH="0" baseline="0" noProof="0" smtClean="0">
                    <a:ln>
                      <a:noFill/>
                    </a:ln>
                    <a:solidFill>
                      <a:prstClr val="black"/>
                    </a:solidFill>
                    <a:effectLst/>
                    <a:uLnTx/>
                    <a:uFillTx/>
                    <a:latin typeface="Cambria Math" panose="02040503050406030204" pitchFamily="18" charset="0"/>
                  </a:rPr>
                  <a:t>𝑚𝑜𝑙/ℎ</a:t>
                </a:r>
                <a:r>
                  <a:rPr kumimoji="0" lang="zh-CN"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zh-CN" alt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，而且这还是没有优化的结果。</a:t>
                </a:r>
                <a:endParaRPr lang="zh-CN" altLang="en-US" dirty="0"/>
              </a:p>
            </p:txBody>
          </p:sp>
        </mc:Fallback>
      </mc:AlternateContent>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D6DC8-0219-4E28-959E-F1D7A9A023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919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然后他们调节了碳</a:t>
                </a:r>
                <a:r>
                  <a:rPr lang="zh-CN" altLang="en-US" dirty="0" smtClean="0"/>
                  <a:t>纳米点的含量</a:t>
                </a:r>
                <a:r>
                  <a:rPr lang="zh-CN" altLang="en-US" dirty="0" smtClean="0"/>
                  <a:t>，来优化产</a:t>
                </a:r>
                <a:r>
                  <a:rPr lang="zh-CN" altLang="en-US" dirty="0" smtClean="0"/>
                  <a:t>氢</a:t>
                </a:r>
                <a:r>
                  <a:rPr lang="zh-CN" altLang="en-US" dirty="0" smtClean="0"/>
                  <a:t>效果。</a:t>
                </a:r>
                <a:r>
                  <a:rPr lang="zh-CN" altLang="en-US" dirty="0" smtClean="0"/>
                  <a:t>碳纳米点含量在</a:t>
                </a:r>
                <a:r>
                  <a:rPr lang="en-US" altLang="zh-CN" dirty="0" smtClean="0"/>
                  <a:t>4.8*e-3</a:t>
                </a:r>
                <a:r>
                  <a:rPr lang="zh-CN" altLang="en-US" dirty="0" smtClean="0"/>
                  <a:t>时，对可见光吸收增强，产氢</a:t>
                </a:r>
                <a:r>
                  <a:rPr lang="zh-CN" altLang="en-US" dirty="0" smtClean="0"/>
                  <a:t>速率可以提高到</a:t>
                </a:r>
                <a:r>
                  <a:rPr lang="en-US" altLang="zh-CN" dirty="0" smtClean="0"/>
                  <a:t>46</a:t>
                </a:r>
                <a14:m>
                  <m:oMath xmlns:m="http://schemas.openxmlformats.org/officeDocument/2006/math">
                    <m:r>
                      <a:rPr kumimoji="0" lang="zh-CN" altLang="en-US" sz="1200" b="0" i="1" u="none" strike="noStrike" kern="1200" cap="none" spc="0" normalizeH="0" baseline="0" noProof="0" smtClean="0">
                        <a:ln>
                          <a:noFill/>
                        </a:ln>
                        <a:solidFill>
                          <a:prstClr val="black"/>
                        </a:solidFill>
                        <a:effectLst/>
                        <a:uLnTx/>
                        <a:uFillTx/>
                        <a:latin typeface="Cambria Math" panose="02040503050406030204" pitchFamily="18" charset="0"/>
                      </a:rPr>
                      <m:t>𝜇</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t>𝑚𝑜𝑙</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altLang="zh-CN" sz="1200" b="0" i="1" u="none" strike="noStrike" kern="1200" cap="none" spc="0" normalizeH="0" baseline="0" noProof="0" smtClean="0">
                        <a:ln>
                          <a:noFill/>
                        </a:ln>
                        <a:solidFill>
                          <a:prstClr val="black"/>
                        </a:solidFill>
                        <a:effectLst/>
                        <a:uLnTx/>
                        <a:uFillTx/>
                        <a:latin typeface="Cambria Math" panose="02040503050406030204" pitchFamily="18" charset="0"/>
                      </a:rPr>
                      <m:t>h</m:t>
                    </m:r>
                  </m:oMath>
                </a14:m>
                <a:r>
                  <a:rPr lang="zh-CN" altLang="en-US" dirty="0" smtClean="0"/>
                  <a:t>，在</a:t>
                </a:r>
                <a:r>
                  <a:rPr lang="en-US" altLang="zh-CN" dirty="0" smtClean="0"/>
                  <a:t>450nm</a:t>
                </a:r>
                <a:r>
                  <a:rPr lang="zh-CN" altLang="en-US" dirty="0" smtClean="0"/>
                  <a:t>光波段</a:t>
                </a:r>
                <a:r>
                  <a:rPr lang="zh-CN" altLang="en-US" dirty="0" smtClean="0"/>
                  <a:t>量子效率达到了</a:t>
                </a:r>
                <a:r>
                  <a:rPr lang="en-US" altLang="zh-CN" dirty="0" smtClean="0"/>
                  <a:t>16%, </a:t>
                </a:r>
                <a:r>
                  <a:rPr lang="zh-CN" altLang="en-US" dirty="0" smtClean="0"/>
                  <a:t>这</a:t>
                </a:r>
                <a:r>
                  <a:rPr lang="zh-CN" altLang="en-US" dirty="0" smtClean="0"/>
                  <a:t>与不加碳纳米点的</a:t>
                </a:r>
                <a:r>
                  <a:rPr lang="en-US" altLang="zh-CN" dirty="0" smtClean="0"/>
                  <a:t>0.1</a:t>
                </a:r>
                <a:r>
                  <a:rPr lang="en-US" altLang="zh-CN" dirty="0" smtClean="0"/>
                  <a:t>%</a:t>
                </a:r>
                <a:r>
                  <a:rPr lang="zh-CN" altLang="en-US" dirty="0" smtClean="0"/>
                  <a:t>相比提升</a:t>
                </a:r>
                <a:r>
                  <a:rPr lang="zh-CN" altLang="en-US" dirty="0" smtClean="0"/>
                  <a:t>了两个数量级。（目前催化效率最高的光伏电解产氢效率可以超过</a:t>
                </a:r>
                <a:r>
                  <a:rPr lang="en-US" altLang="zh-CN" dirty="0" smtClean="0"/>
                  <a:t>10%</a:t>
                </a:r>
                <a:r>
                  <a:rPr lang="zh-CN" altLang="en-US" dirty="0" smtClean="0"/>
                  <a:t>）</a:t>
                </a:r>
                <a:endParaRPr lang="zh-CN" altLang="en-US" dirty="0"/>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调节碳纳米点的含量，可以实现产氢效果的优化。碳纳米点含量在</a:t>
                </a:r>
                <a:r>
                  <a:rPr lang="en-US" altLang="zh-CN" dirty="0" smtClean="0"/>
                  <a:t>4.8*e-3</a:t>
                </a:r>
                <a:r>
                  <a:rPr lang="zh-CN" altLang="en-US" dirty="0" smtClean="0"/>
                  <a:t>时，对可见光吸收增强，产氢速率可达</a:t>
                </a:r>
                <a:r>
                  <a:rPr lang="en-US" altLang="zh-CN" dirty="0" smtClean="0"/>
                  <a:t>46</a:t>
                </a:r>
                <a:r>
                  <a:rPr kumimoji="0" lang="zh-CN" altLang="en-US" sz="1200" b="0" i="0" u="none" strike="noStrike" kern="1200" cap="none" spc="0" normalizeH="0" baseline="0" noProof="0" smtClean="0">
                    <a:ln>
                      <a:noFill/>
                    </a:ln>
                    <a:solidFill>
                      <a:prstClr val="black"/>
                    </a:solidFill>
                    <a:effectLst/>
                    <a:uLnTx/>
                    <a:uFillTx/>
                    <a:latin typeface="Cambria Math" panose="02040503050406030204" pitchFamily="18" charset="0"/>
                  </a:rPr>
                  <a:t>𝜇</a:t>
                </a:r>
                <a:r>
                  <a:rPr kumimoji="0" lang="en-US" altLang="zh-CN" sz="1200" b="0" i="0" u="none" strike="noStrike" kern="1200" cap="none" spc="0" normalizeH="0" baseline="0" noProof="0" smtClean="0">
                    <a:ln>
                      <a:noFill/>
                    </a:ln>
                    <a:solidFill>
                      <a:prstClr val="black"/>
                    </a:solidFill>
                    <a:effectLst/>
                    <a:uLnTx/>
                    <a:uFillTx/>
                    <a:latin typeface="Cambria Math" panose="02040503050406030204" pitchFamily="18" charset="0"/>
                  </a:rPr>
                  <a:t>𝑚𝑜𝑙/ℎ</a:t>
                </a:r>
                <a:r>
                  <a:rPr lang="zh-CN" altLang="en-US" dirty="0" smtClean="0"/>
                  <a:t>，在</a:t>
                </a:r>
                <a:r>
                  <a:rPr lang="en-US" altLang="zh-CN" dirty="0" smtClean="0"/>
                  <a:t>450nm</a:t>
                </a:r>
                <a:r>
                  <a:rPr lang="zh-CN" altLang="en-US" dirty="0" smtClean="0"/>
                  <a:t>光波段量子效率可达</a:t>
                </a:r>
                <a:r>
                  <a:rPr lang="en-US" altLang="zh-CN" dirty="0" smtClean="0"/>
                  <a:t>16%,</a:t>
                </a:r>
                <a:r>
                  <a:rPr lang="zh-CN" altLang="en-US" dirty="0" smtClean="0"/>
                  <a:t>这与不加碳纳米点的</a:t>
                </a:r>
                <a:r>
                  <a:rPr lang="en-US" altLang="zh-CN" dirty="0" smtClean="0"/>
                  <a:t>0.1%</a:t>
                </a:r>
                <a:r>
                  <a:rPr lang="zh-CN" altLang="en-US" dirty="0" smtClean="0"/>
                  <a:t>提升了两个数量级。（</a:t>
                </a:r>
                <a:r>
                  <a:rPr lang="zh-CN" altLang="en-US" dirty="0" smtClean="0"/>
                  <a:t>目前催化效率最高的光伏电解产氢效率可以超过</a:t>
                </a:r>
                <a:r>
                  <a:rPr lang="en-US" altLang="zh-CN" dirty="0" smtClean="0"/>
                  <a:t>10%</a:t>
                </a:r>
                <a:r>
                  <a:rPr lang="zh-CN" altLang="en-US" dirty="0" smtClean="0"/>
                  <a:t>）</a:t>
                </a:r>
                <a:endParaRPr lang="zh-CN" altLang="en-US" dirty="0"/>
              </a:p>
            </p:txBody>
          </p:sp>
        </mc:Fallback>
      </mc:AlternateContent>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CF3EA-30A3-45D0-A5F5-902FF83580E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752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接下来要介绍的是拓扑绝缘体的表面态再助催化方面的应用，这两篇文章都是理论文章。</a:t>
            </a:r>
            <a:r>
              <a:rPr lang="en-US" altLang="zh-CN" dirty="0" smtClean="0"/>
              <a:t>2011</a:t>
            </a:r>
            <a:r>
              <a:rPr lang="zh-CN" altLang="en-US" dirty="0" smtClean="0"/>
              <a:t>年，中科大张振宇</a:t>
            </a:r>
            <a:r>
              <a:rPr lang="zh-CN" altLang="en-US" dirty="0" smtClean="0"/>
              <a:t>老师发表</a:t>
            </a:r>
            <a:r>
              <a:rPr lang="zh-CN" altLang="en-US" dirty="0" smtClean="0"/>
              <a:t>了一篇理论计算的文章，以</a:t>
            </a:r>
            <a:r>
              <a:rPr lang="en-US" altLang="zh-CN" dirty="0" smtClean="0"/>
              <a:t>Au</a:t>
            </a:r>
            <a:r>
              <a:rPr lang="zh-CN" altLang="en-US" dirty="0" smtClean="0"/>
              <a:t>对</a:t>
            </a:r>
            <a:r>
              <a:rPr lang="en-US" altLang="zh-CN" dirty="0" smtClean="0"/>
              <a:t>CO</a:t>
            </a:r>
            <a:r>
              <a:rPr lang="zh-CN" altLang="en-US" dirty="0" smtClean="0"/>
              <a:t>的催化氧化反应为例，阐述</a:t>
            </a:r>
            <a:r>
              <a:rPr lang="zh-CN" altLang="en-US" dirty="0" smtClean="0"/>
              <a:t>了拓扑绝缘体表面态在</a:t>
            </a:r>
            <a:r>
              <a:rPr lang="zh-CN" altLang="en-US" dirty="0" smtClean="0"/>
              <a:t>催化过程中所起的作用</a:t>
            </a:r>
            <a:r>
              <a:rPr lang="zh-CN" altLang="en-US" dirty="0" smtClean="0"/>
              <a:t>。他们的计算模型是覆盖在</a:t>
            </a:r>
            <a:r>
              <a:rPr lang="en-US" altLang="zh-CN" dirty="0" smtClean="0"/>
              <a:t>3</a:t>
            </a:r>
            <a:r>
              <a:rPr lang="zh-CN" altLang="en-US" dirty="0" smtClean="0"/>
              <a:t>层的</a:t>
            </a:r>
            <a:r>
              <a:rPr lang="en-US" altLang="zh-CN" dirty="0" err="1" smtClean="0"/>
              <a:t>BiSe</a:t>
            </a:r>
            <a:r>
              <a:rPr lang="zh-CN" altLang="en-US" dirty="0" smtClean="0"/>
              <a:t>上面的两个金原子单层。</a:t>
            </a:r>
            <a:r>
              <a:rPr lang="en-US" altLang="zh-CN" dirty="0" err="1" smtClean="0"/>
              <a:t>BiSe</a:t>
            </a:r>
            <a:r>
              <a:rPr lang="zh-CN" altLang="en-US" dirty="0" smtClean="0"/>
              <a:t>上的</a:t>
            </a:r>
            <a:r>
              <a:rPr lang="en-US" altLang="zh-CN" dirty="0" smtClean="0"/>
              <a:t>Se</a:t>
            </a:r>
            <a:r>
              <a:rPr lang="zh-CN" altLang="en-US" dirty="0" smtClean="0"/>
              <a:t>空位避免形成</a:t>
            </a:r>
            <a:r>
              <a:rPr lang="en-US" altLang="zh-CN" dirty="0" smtClean="0"/>
              <a:t>cluster</a:t>
            </a:r>
            <a:r>
              <a:rPr lang="zh-CN" altLang="en-US" dirty="0" smtClean="0"/>
              <a:t>，并且</a:t>
            </a:r>
            <a:r>
              <a:rPr lang="en-US" altLang="zh-CN" dirty="0" err="1" smtClean="0"/>
              <a:t>BiSe</a:t>
            </a:r>
            <a:r>
              <a:rPr lang="zh-CN" altLang="en-US" dirty="0" smtClean="0"/>
              <a:t>的表面态可以为金提供电子。拓扑绝缘体表面态可以</a:t>
            </a:r>
            <a:r>
              <a:rPr lang="zh-CN" altLang="en-US" dirty="0" smtClean="0"/>
              <a:t>通过提高</a:t>
            </a:r>
            <a:r>
              <a:rPr lang="en-US" altLang="zh-CN" dirty="0" smtClean="0"/>
              <a:t>Au</a:t>
            </a:r>
            <a:r>
              <a:rPr lang="zh-CN" altLang="en-US" dirty="0" smtClean="0"/>
              <a:t>对于</a:t>
            </a:r>
            <a:r>
              <a:rPr lang="en-US" altLang="zh-CN" dirty="0" smtClean="0"/>
              <a:t>CO</a:t>
            </a:r>
            <a:r>
              <a:rPr lang="zh-CN" altLang="en-US" dirty="0" smtClean="0"/>
              <a:t>和</a:t>
            </a:r>
            <a:r>
              <a:rPr lang="en-US" altLang="zh-CN" dirty="0" smtClean="0"/>
              <a:t>O2</a:t>
            </a:r>
            <a:r>
              <a:rPr lang="zh-CN" altLang="en-US" dirty="0" smtClean="0"/>
              <a:t>的吸收能来提高催化活性。可以看到，</a:t>
            </a:r>
            <a:r>
              <a:rPr lang="en-US" altLang="zh-CN" dirty="0" smtClean="0"/>
              <a:t>TSS</a:t>
            </a:r>
            <a:r>
              <a:rPr lang="zh-CN" altLang="en-US" dirty="0" smtClean="0"/>
              <a:t>存在的情况下，对</a:t>
            </a:r>
            <a:r>
              <a:rPr lang="en-US" altLang="zh-CN" dirty="0" smtClean="0"/>
              <a:t>CO</a:t>
            </a:r>
            <a:r>
              <a:rPr lang="zh-CN" altLang="en-US" dirty="0" smtClean="0"/>
              <a:t>的吸附能提高了</a:t>
            </a:r>
            <a:r>
              <a:rPr lang="en-US" altLang="zh-CN" dirty="0" smtClean="0"/>
              <a:t>0.2eV,O2</a:t>
            </a:r>
            <a:r>
              <a:rPr lang="zh-CN" altLang="en-US" dirty="0" smtClean="0"/>
              <a:t>的吸附能提高了</a:t>
            </a:r>
            <a:r>
              <a:rPr lang="en-US" altLang="zh-CN" dirty="0" smtClean="0"/>
              <a:t>0.16eV.</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0FFFB-75B2-4225-A8E1-C98F046EFF2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98307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2015</a:t>
            </a:r>
            <a:r>
              <a:rPr lang="zh-CN" altLang="en-US" dirty="0" smtClean="0"/>
              <a:t>年的这篇</a:t>
            </a:r>
            <a:r>
              <a:rPr lang="zh-CN" altLang="en-US" dirty="0" smtClean="0"/>
              <a:t>理论计算的文章，以</a:t>
            </a:r>
            <a:r>
              <a:rPr lang="en-US" altLang="zh-CN" dirty="0" smtClean="0"/>
              <a:t>CO</a:t>
            </a:r>
            <a:r>
              <a:rPr lang="zh-CN" altLang="en-US" dirty="0" smtClean="0"/>
              <a:t>的催化氧化和析氢反应为例，对比了在没有拓扑绝缘体表面态和有拓扑绝缘体表面态存在的情况下，不同的催化剂（</a:t>
            </a:r>
            <a:r>
              <a:rPr lang="en-US" altLang="zh-CN" dirty="0" err="1" smtClean="0"/>
              <a:t>Au,Ag,Cu,Pt,Pd</a:t>
            </a:r>
            <a:r>
              <a:rPr lang="zh-CN" altLang="en-US" dirty="0" smtClean="0"/>
              <a:t>）的催化活性。最后得出的结论是，</a:t>
            </a:r>
            <a:r>
              <a:rPr lang="en-US" altLang="zh-CN" dirty="0" smtClean="0"/>
              <a:t>TSS</a:t>
            </a:r>
            <a:r>
              <a:rPr lang="zh-CN" altLang="en-US" dirty="0" smtClean="0"/>
              <a:t>是否能提高催化活性取决于催化剂的结合强度。这幅图反映的是</a:t>
            </a:r>
            <a:r>
              <a:rPr lang="en-US" altLang="zh-CN" dirty="0" smtClean="0"/>
              <a:t>TSS</a:t>
            </a:r>
            <a:r>
              <a:rPr lang="zh-CN" altLang="en-US" dirty="0" smtClean="0"/>
              <a:t>对析氢反应活性的影响。横坐标是氢吸附自由能，纵坐标是交换电流密度。当吸附氢的自由能是</a:t>
            </a:r>
            <a:r>
              <a:rPr lang="en-US" altLang="zh-CN" dirty="0" smtClean="0"/>
              <a:t>0</a:t>
            </a:r>
            <a:r>
              <a:rPr lang="zh-CN" altLang="en-US" dirty="0" smtClean="0"/>
              <a:t>时，代表着最理想的催化情况，氢吸附和氢气脱附处于最佳状态。红色实心代表没有</a:t>
            </a:r>
            <a:r>
              <a:rPr lang="en-US" altLang="zh-CN" dirty="0" smtClean="0"/>
              <a:t>TSS</a:t>
            </a:r>
            <a:r>
              <a:rPr lang="zh-CN" altLang="en-US" dirty="0" smtClean="0"/>
              <a:t>的情况，蓝色空心代表有</a:t>
            </a:r>
            <a:r>
              <a:rPr lang="en-US" altLang="zh-CN" dirty="0" smtClean="0"/>
              <a:t>TSS</a:t>
            </a:r>
            <a:r>
              <a:rPr lang="zh-CN" altLang="en-US" dirty="0" smtClean="0"/>
              <a:t>的情况。可以看到，</a:t>
            </a:r>
            <a:r>
              <a:rPr lang="en-US" altLang="zh-CN" dirty="0" smtClean="0"/>
              <a:t>TSS</a:t>
            </a:r>
            <a:r>
              <a:rPr lang="zh-CN" altLang="en-US" dirty="0" smtClean="0"/>
              <a:t>可以提高</a:t>
            </a:r>
            <a:r>
              <a:rPr lang="en-US" altLang="zh-CN" dirty="0" smtClean="0"/>
              <a:t>Au</a:t>
            </a:r>
            <a:r>
              <a:rPr lang="zh-CN" altLang="en-US" dirty="0" smtClean="0"/>
              <a:t>，</a:t>
            </a:r>
            <a:r>
              <a:rPr lang="en-US" altLang="zh-CN" dirty="0" smtClean="0"/>
              <a:t>Ag</a:t>
            </a:r>
            <a:r>
              <a:rPr lang="zh-CN" altLang="en-US" dirty="0" smtClean="0"/>
              <a:t>的催化活性，然而</a:t>
            </a:r>
            <a:r>
              <a:rPr lang="en-US" altLang="zh-CN" dirty="0" smtClean="0"/>
              <a:t>Cu</a:t>
            </a:r>
            <a:r>
              <a:rPr lang="zh-CN" altLang="en-US" dirty="0" smtClean="0"/>
              <a:t>，</a:t>
            </a:r>
            <a:r>
              <a:rPr lang="en-US" altLang="zh-CN" dirty="0" smtClean="0"/>
              <a:t>Pt</a:t>
            </a:r>
            <a:r>
              <a:rPr lang="zh-CN" altLang="en-US" dirty="0" smtClean="0"/>
              <a:t>，</a:t>
            </a:r>
            <a:r>
              <a:rPr lang="en-US" altLang="zh-CN" dirty="0" err="1" smtClean="0"/>
              <a:t>Pd</a:t>
            </a:r>
            <a:r>
              <a:rPr lang="zh-CN" altLang="en-US" dirty="0" smtClean="0"/>
              <a:t>在</a:t>
            </a:r>
            <a:r>
              <a:rPr lang="en-US" altLang="zh-CN" dirty="0" smtClean="0"/>
              <a:t>TSS</a:t>
            </a:r>
            <a:r>
              <a:rPr lang="zh-CN" altLang="en-US" dirty="0" smtClean="0"/>
              <a:t>存在的情况下活性却降低了。所以，在使用</a:t>
            </a:r>
            <a:r>
              <a:rPr lang="en-US" altLang="zh-CN" dirty="0" smtClean="0"/>
              <a:t>TSS</a:t>
            </a:r>
            <a:r>
              <a:rPr lang="zh-CN" altLang="en-US" dirty="0" smtClean="0"/>
              <a:t>的时候，需要选择合适的催化剂。</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0FFFB-75B2-4225-A8E1-C98F046EFF2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5381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二维材料在催化方面的应用主要优势集中于价格低，量子效率高，能带结构方便调控，吸附位点丰富，但是实际使用中，好多催化效率并不如传统催化剂，而且二维材料的二维形式稳定性亦有待探究，以及产业生产也有一定局限性。</a:t>
            </a:r>
            <a:endParaRPr lang="zh-CN" altLang="en-US" dirty="0"/>
          </a:p>
        </p:txBody>
      </p:sp>
      <p:sp>
        <p:nvSpPr>
          <p:cNvPr id="4" name="灯片编号占位符 3"/>
          <p:cNvSpPr>
            <a:spLocks noGrp="1"/>
          </p:cNvSpPr>
          <p:nvPr>
            <p:ph type="sldNum" sz="quarter" idx="10"/>
          </p:nvPr>
        </p:nvSpPr>
        <p:spPr/>
        <p:txBody>
          <a:bodyPr/>
          <a:lstStyle/>
          <a:p>
            <a:fld id="{35BCF3EA-30A3-45D0-A5F5-902FF83580ED}" type="slidenum">
              <a:rPr lang="zh-CN" altLang="en-US" smtClean="0"/>
              <a:t>18</a:t>
            </a:fld>
            <a:endParaRPr lang="zh-CN" altLang="en-US"/>
          </a:p>
        </p:txBody>
      </p:sp>
    </p:spTree>
    <p:extLst>
      <p:ext uri="{BB962C8B-B14F-4D97-AF65-F5344CB8AC3E}">
        <p14:creationId xmlns:p14="http://schemas.microsoft.com/office/powerpoint/2010/main" val="273373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今天的报告主要分成以下几个部分。首先是总体介绍下什么是二维材料，以及他们目前在催化方面有哪些应用，然后以目前最常用的半导体催化剂和最常见的反应光催化为例子讲一下催化的原理。由于以上周的报告成了石墨烯和以二硫化钼为代表过渡金属硫族化合物的专场，他们两个</a:t>
            </a:r>
            <a:r>
              <a:rPr lang="zh-CN" altLang="en-US" dirty="0" smtClean="0"/>
              <a:t>也是目前二维材料的典型代表，</a:t>
            </a:r>
            <a:r>
              <a:rPr lang="zh-CN" altLang="en-US" dirty="0" smtClean="0"/>
              <a:t>大家也讲了很多他们在催化方面的应用，所以我们选了两个之前没涉及到的二维材料作为例子，分别是</a:t>
            </a:r>
            <a:r>
              <a:rPr lang="en-US" altLang="zh-CN" dirty="0" smtClean="0"/>
              <a:t>g-</a:t>
            </a:r>
            <a:r>
              <a:rPr lang="zh-CN" altLang="en-US" dirty="0" smtClean="0"/>
              <a:t>碳</a:t>
            </a:r>
            <a:r>
              <a:rPr lang="en-US" altLang="zh-CN" dirty="0" smtClean="0"/>
              <a:t>3</a:t>
            </a:r>
            <a:r>
              <a:rPr lang="zh-CN" altLang="en-US" dirty="0" smtClean="0"/>
              <a:t>氮</a:t>
            </a:r>
            <a:r>
              <a:rPr lang="en-US" altLang="zh-CN" dirty="0" smtClean="0"/>
              <a:t>4</a:t>
            </a:r>
            <a:r>
              <a:rPr lang="zh-CN" altLang="en-US" dirty="0" smtClean="0"/>
              <a:t>和拓扑绝缘体铋锡。最后总结一下。</a:t>
            </a:r>
            <a:endParaRPr lang="zh-CN" altLang="en-US" dirty="0"/>
          </a:p>
        </p:txBody>
      </p:sp>
      <p:sp>
        <p:nvSpPr>
          <p:cNvPr id="4" name="灯片编号占位符 3"/>
          <p:cNvSpPr>
            <a:spLocks noGrp="1"/>
          </p:cNvSpPr>
          <p:nvPr>
            <p:ph type="sldNum" sz="quarter" idx="10"/>
          </p:nvPr>
        </p:nvSpPr>
        <p:spPr/>
        <p:txBody>
          <a:bodyPr/>
          <a:lstStyle/>
          <a:p>
            <a:fld id="{35BCF3EA-30A3-45D0-A5F5-902FF83580ED}" type="slidenum">
              <a:rPr lang="zh-CN" altLang="en-US" smtClean="0"/>
              <a:t>2</a:t>
            </a:fld>
            <a:endParaRPr lang="zh-CN" altLang="en-US"/>
          </a:p>
        </p:txBody>
      </p:sp>
    </p:spTree>
    <p:extLst>
      <p:ext uri="{BB962C8B-B14F-4D97-AF65-F5344CB8AC3E}">
        <p14:creationId xmlns:p14="http://schemas.microsoft.com/office/powerpoint/2010/main" val="112462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二维材料一般指的是层状</a:t>
            </a:r>
            <a:r>
              <a:rPr lang="zh-CN" altLang="en-US" dirty="0" smtClean="0"/>
              <a:t>材料</a:t>
            </a:r>
            <a:r>
              <a:rPr lang="zh-CN" altLang="en-US" dirty="0" smtClean="0"/>
              <a:t>，电子</a:t>
            </a:r>
            <a:r>
              <a:rPr lang="zh-CN" altLang="en-US" dirty="0" smtClean="0"/>
              <a:t>只能在两个维度自由</a:t>
            </a:r>
            <a:r>
              <a:rPr lang="zh-CN" altLang="en-US" dirty="0" smtClean="0"/>
              <a:t>运动。晶体由一层层的原子层构成，层与层之间一般通过范德瓦尔斯力结合在一起，目前最常用的制备手段是用胶带机械剥离得到薄层，他们的薄层和薄层组成的块体材料一般具有不同的性质。</a:t>
            </a:r>
            <a:r>
              <a:rPr lang="en-US" altLang="zh-CN" dirty="0" smtClean="0"/>
              <a:t>2004</a:t>
            </a:r>
            <a:r>
              <a:rPr lang="zh-CN" altLang="en-US" dirty="0" smtClean="0"/>
              <a:t>年，曼彻斯特大学的</a:t>
            </a:r>
            <a:r>
              <a:rPr lang="en-US" altLang="zh-CN" dirty="0" err="1" smtClean="0"/>
              <a:t>Geim</a:t>
            </a:r>
            <a:r>
              <a:rPr lang="zh-CN" altLang="en-US" dirty="0" smtClean="0"/>
              <a:t>用胶带撕出了单层石墨烯，开启了大家对二维材料的研究。</a:t>
            </a:r>
            <a:endParaRPr lang="en-US" altLang="zh-CN" dirty="0" smtClean="0"/>
          </a:p>
          <a:p>
            <a:r>
              <a:rPr lang="zh-CN" altLang="en-US" dirty="0" smtClean="0"/>
              <a:t>常见的二</a:t>
            </a:r>
            <a:r>
              <a:rPr lang="zh-CN" altLang="en-US" dirty="0" smtClean="0"/>
              <a:t>维</a:t>
            </a:r>
            <a:r>
              <a:rPr lang="zh-CN" altLang="en-US" dirty="0" smtClean="0"/>
              <a:t>材料主要有石墨</a:t>
            </a:r>
            <a:r>
              <a:rPr lang="zh-CN" altLang="en-US" dirty="0" smtClean="0"/>
              <a:t>烯及其衍生物</a:t>
            </a:r>
            <a:r>
              <a:rPr lang="zh-CN" altLang="en-US" dirty="0" smtClean="0"/>
              <a:t>、过渡金硫族化合物，二维过渡金属</a:t>
            </a:r>
            <a:r>
              <a:rPr lang="zh-CN" altLang="en-US" dirty="0" smtClean="0"/>
              <a:t>碳氮化物</a:t>
            </a:r>
            <a:r>
              <a:rPr lang="zh-CN" altLang="en-US" dirty="0" smtClean="0"/>
              <a:t>、层状有机材料、黑磷等。</a:t>
            </a:r>
            <a:endParaRPr lang="en-US" altLang="zh-CN" dirty="0" smtClean="0"/>
          </a:p>
        </p:txBody>
      </p:sp>
      <p:sp>
        <p:nvSpPr>
          <p:cNvPr id="4" name="灯片编号占位符 3"/>
          <p:cNvSpPr>
            <a:spLocks noGrp="1"/>
          </p:cNvSpPr>
          <p:nvPr>
            <p:ph type="sldNum" sz="quarter" idx="10"/>
          </p:nvPr>
        </p:nvSpPr>
        <p:spPr/>
        <p:txBody>
          <a:bodyPr/>
          <a:lstStyle/>
          <a:p>
            <a:fld id="{35BCF3EA-30A3-45D0-A5F5-902FF83580ED}" type="slidenum">
              <a:rPr lang="zh-CN" altLang="en-US" smtClean="0"/>
              <a:t>3</a:t>
            </a:fld>
            <a:endParaRPr lang="zh-CN" altLang="en-US"/>
          </a:p>
        </p:txBody>
      </p:sp>
    </p:spTree>
    <p:extLst>
      <p:ext uri="{BB962C8B-B14F-4D97-AF65-F5344CB8AC3E}">
        <p14:creationId xmlns:p14="http://schemas.microsoft.com/office/powerpoint/2010/main" val="158757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目前二维材料在催化方面主要有这些应用。催化剂可以降低反应物的活化能， 二维材料可以为反应物提供各种吸附的活性位点，以及高能量的电子和空穴，从而降低化学反应的活化能。</a:t>
            </a: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1</a:t>
            </a:r>
            <a:r>
              <a:rPr lang="en-US" altLang="zh-CN" dirty="0" smtClean="0"/>
              <a:t>.</a:t>
            </a:r>
            <a:r>
              <a:rPr lang="zh-CN" altLang="en-US" dirty="0" smtClean="0"/>
              <a:t>石墨烯的边缘或缺陷处的碳原子是活性位点</a:t>
            </a:r>
            <a:r>
              <a:rPr lang="zh-CN" altLang="en-US" dirty="0" smtClean="0"/>
              <a:t>，可以在</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碱性</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条件</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下催化氧化还原反应</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2.</a:t>
            </a:r>
            <a:r>
              <a:rPr lang="zh-CN" altLang="en-US" dirty="0" smtClean="0"/>
              <a:t>硫磷氧之类掺杂</a:t>
            </a:r>
            <a:r>
              <a:rPr lang="zh-CN" altLang="en-US" dirty="0" smtClean="0"/>
              <a:t>的石墨烯，掺杂原子可以影响相邻碳原子的电荷分布和电子状态</a:t>
            </a:r>
            <a:r>
              <a:rPr lang="zh-CN" altLang="en-US" dirty="0" smtClean="0"/>
              <a:t>，这</a:t>
            </a:r>
            <a:r>
              <a:rPr lang="zh-CN" altLang="en-US" dirty="0" smtClean="0"/>
              <a:t>意味着杂原子和碳原子都可以成为活性位点</a:t>
            </a:r>
            <a:r>
              <a:rPr lang="zh-CN" altLang="en-US" dirty="0" smtClean="0"/>
              <a:t>，主要应用的领域是</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碱性</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条件下析氧反应、氧化还原反应、光催化水分解</a:t>
            </a:r>
            <a:endParaRPr lang="en-US" altLang="zh-CN" sz="1200"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200" dirty="0" smtClean="0">
                <a:latin typeface="Times New Roman" panose="02020603050405020304" pitchFamily="18" charset="0"/>
                <a:ea typeface="宋体" panose="02010600030101010101" pitchFamily="2" charset="-122"/>
                <a:cs typeface="Times New Roman" panose="02020603050405020304" pitchFamily="18" charset="0"/>
              </a:rPr>
              <a:t>3.g-C3N4</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，主要应用于光催化</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水分解、光催化氧化、</a:t>
            </a:r>
            <a:r>
              <a:rPr lang="en-US" altLang="zh-CN" sz="1200" dirty="0" smtClean="0">
                <a:latin typeface="Times New Roman" panose="02020603050405020304" pitchFamily="18" charset="0"/>
                <a:ea typeface="宋体" panose="02010600030101010101" pitchFamily="2" charset="-122"/>
                <a:cs typeface="Times New Roman" panose="02020603050405020304" pitchFamily="18" charset="0"/>
              </a:rPr>
              <a:t>NO</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分解、电催化水分解、碱性条件</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氧化还原等方面</a:t>
            </a: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4.</a:t>
            </a:r>
            <a:r>
              <a:rPr lang="zh-CN" altLang="en-US" dirty="0" smtClean="0"/>
              <a:t>二硫化钼</a:t>
            </a:r>
            <a:r>
              <a:rPr lang="zh-CN" altLang="en-US" dirty="0" smtClean="0"/>
              <a:t>的活性位点主要在边缘，也可以通过掺杂原子增强</a:t>
            </a:r>
            <a:r>
              <a:rPr lang="zh-CN" altLang="en-US" dirty="0" smtClean="0"/>
              <a:t>表面硫原子活性</a:t>
            </a:r>
            <a:r>
              <a:rPr lang="zh-CN" altLang="en-US" dirty="0" smtClean="0"/>
              <a:t>，主要用于</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酸性</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条件电催化析氢</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、一氧化碳的氢</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化</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CF3EA-30A3-45D0-A5F5-902FF83580E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5061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a:t>
            </a:r>
            <a:r>
              <a:rPr lang="en-US" altLang="zh-CN" sz="1200" dirty="0" smtClean="0"/>
              <a:t> </a:t>
            </a:r>
            <a:r>
              <a:rPr lang="zh-CN" altLang="en-US" sz="1200" dirty="0" smtClean="0"/>
              <a:t>二维金属晶体</a:t>
            </a:r>
            <a:r>
              <a:rPr lang="en-US" altLang="zh-CN" sz="1200" dirty="0" smtClean="0"/>
              <a:t>, </a:t>
            </a:r>
            <a:r>
              <a:rPr lang="zh-CN" altLang="en-US" sz="1200" dirty="0" smtClean="0"/>
              <a:t>例如一些贵金属，可以用来做电极，在电催化方面比较常用，比如甲酸</a:t>
            </a:r>
            <a:r>
              <a:rPr lang="zh-CN" altLang="en-US" sz="1200" dirty="0" smtClean="0"/>
              <a:t>的电催化氧化、选择性加氢和</a:t>
            </a:r>
            <a:r>
              <a:rPr lang="zh-CN" altLang="en-US" sz="1200" dirty="0" smtClean="0"/>
              <a:t>加氢酰化</a:t>
            </a:r>
            <a:endParaRPr lang="en-US" altLang="zh-CN" dirty="0" smtClean="0"/>
          </a:p>
          <a:p>
            <a:r>
              <a:rPr lang="en-US" altLang="zh-CN" dirty="0" smtClean="0"/>
              <a:t>6</a:t>
            </a:r>
            <a:r>
              <a:rPr lang="en-US" altLang="zh-CN" dirty="0" smtClean="0"/>
              <a:t>.</a:t>
            </a:r>
            <a:r>
              <a:rPr lang="zh-CN" altLang="en-US" dirty="0" smtClean="0"/>
              <a:t>二维材料覆盖在金属上，</a:t>
            </a:r>
            <a:r>
              <a:rPr lang="zh-CN" altLang="en-US" dirty="0" smtClean="0"/>
              <a:t>被覆盖金属的电子可以转移到二维晶体的表面，改变表面的电子结构</a:t>
            </a:r>
            <a:r>
              <a:rPr lang="zh-CN" altLang="en-US" dirty="0" smtClean="0"/>
              <a:t>，主要应用有</a:t>
            </a:r>
            <a:r>
              <a:rPr lang="zh-CN" altLang="en-US" sz="1200" dirty="0" smtClean="0"/>
              <a:t>酸性</a:t>
            </a:r>
            <a:r>
              <a:rPr lang="zh-CN" altLang="en-US" sz="1200" dirty="0" smtClean="0"/>
              <a:t>燃料电池中的氧化还原、酸性</a:t>
            </a:r>
            <a:r>
              <a:rPr lang="zh-CN" altLang="en-US" sz="1200" dirty="0" smtClean="0"/>
              <a:t>条件下析</a:t>
            </a:r>
            <a:r>
              <a:rPr lang="zh-CN" altLang="en-US" sz="1200" dirty="0" smtClean="0"/>
              <a:t>氢反应</a:t>
            </a:r>
            <a:endParaRPr lang="en-US" altLang="zh-CN" sz="1200" dirty="0" smtClean="0"/>
          </a:p>
          <a:p>
            <a:r>
              <a:rPr lang="en-US" altLang="zh-CN" sz="1200" dirty="0" smtClean="0"/>
              <a:t>7.</a:t>
            </a:r>
            <a:r>
              <a:rPr lang="zh-CN" altLang="en-US" sz="1200" dirty="0" smtClean="0"/>
              <a:t>二维晶体（如石墨烯，</a:t>
            </a:r>
            <a:r>
              <a:rPr lang="en-US" altLang="zh-CN" sz="1200" dirty="0" smtClean="0"/>
              <a:t>BN</a:t>
            </a:r>
            <a:r>
              <a:rPr lang="zh-CN" altLang="en-US" sz="1200" dirty="0" smtClean="0"/>
              <a:t>）和金属表面之间的纳米</a:t>
            </a:r>
            <a:r>
              <a:rPr lang="zh-CN" altLang="en-US" sz="1200" dirty="0" smtClean="0"/>
              <a:t>反应器，主要用于</a:t>
            </a:r>
            <a:r>
              <a:rPr lang="en-US" altLang="zh-CN" sz="1200" dirty="0" smtClean="0"/>
              <a:t>CO</a:t>
            </a:r>
            <a:r>
              <a:rPr lang="zh-CN" altLang="en-US" sz="1200" dirty="0" smtClean="0"/>
              <a:t>的氧</a:t>
            </a:r>
            <a:r>
              <a:rPr lang="zh-CN" altLang="en-US" sz="1200" dirty="0" smtClean="0"/>
              <a:t>化 </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8.</a:t>
            </a:r>
            <a:r>
              <a:rPr lang="zh-CN" altLang="en-US" sz="1200" dirty="0" smtClean="0"/>
              <a:t>基于二维晶体</a:t>
            </a:r>
            <a:r>
              <a:rPr lang="zh-CN" altLang="en-US" sz="1200" dirty="0" smtClean="0"/>
              <a:t>的三明治结构，主要是应用在电催化产氢。</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CF3EA-30A3-45D0-A5F5-902FF83580E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034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249363" y="1279525"/>
            <a:ext cx="4605337" cy="3454400"/>
          </a:xfrm>
        </p:spPr>
      </p:sp>
      <p:sp>
        <p:nvSpPr>
          <p:cNvPr id="3" name="文本占位符 2"/>
          <p:cNvSpPr>
            <a:spLocks noGrp="1"/>
          </p:cNvSpPr>
          <p:nvPr>
            <p:ph type="body" idx="3"/>
          </p:nvPr>
        </p:nvSpPr>
        <p:spPr/>
        <p:txBody>
          <a:bodyPr/>
          <a:lstStyle/>
          <a:p>
            <a:r>
              <a:rPr lang="zh-CN" altLang="en-US" dirty="0" smtClean="0"/>
              <a:t>这幅图是半导体催化剂用于</a:t>
            </a:r>
            <a:r>
              <a:rPr lang="zh-CN" altLang="zh-CN" dirty="0" smtClean="0"/>
              <a:t>光催化</a:t>
            </a:r>
            <a:r>
              <a:rPr lang="zh-CN" altLang="en-US" dirty="0" smtClean="0"/>
              <a:t>的原</a:t>
            </a:r>
            <a:r>
              <a:rPr lang="zh-CN" altLang="zh-CN" dirty="0" smtClean="0"/>
              <a:t>理图</a:t>
            </a:r>
            <a:r>
              <a:rPr lang="zh-CN" altLang="zh-CN" dirty="0" smtClean="0"/>
              <a:t>：光入射到半导体，当入射能量大于半导体带隙值的时候，产生光生载流子，电子从价带跃迁到导带，在导带出现空穴；光生电子和空穴发生迁移，在迁移过程中，可能发生复合，到达表面的电子和空穴可以和氧气、水及其它物质形成具有强氧化性的</a:t>
            </a:r>
            <a:r>
              <a:rPr lang="zh-CN" altLang="en-US" dirty="0" smtClean="0"/>
              <a:t>氢氧自由基和超氧负离子，它们可以用来降解污染物。</a:t>
            </a:r>
            <a:endParaRPr lang="zh-CN" altLang="en-US" dirty="0"/>
          </a:p>
        </p:txBody>
      </p:sp>
    </p:spTree>
    <p:extLst>
      <p:ext uri="{BB962C8B-B14F-4D97-AF65-F5344CB8AC3E}">
        <p14:creationId xmlns:p14="http://schemas.microsoft.com/office/powerpoint/2010/main" val="405895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dirty="0" smtClean="0"/>
              <a:t>该图显示的是一些半导体光催化剂的带隙图，可以看到它们的带隙值，</a:t>
            </a:r>
            <a:r>
              <a:rPr lang="zh-CN" altLang="zh-CN" dirty="0" smtClean="0"/>
              <a:t>如果</a:t>
            </a:r>
            <a:r>
              <a:rPr lang="zh-CN" altLang="en-US" dirty="0" smtClean="0"/>
              <a:t>导带底和价带顶</a:t>
            </a:r>
            <a:r>
              <a:rPr lang="zh-CN" altLang="zh-CN" dirty="0" smtClean="0"/>
              <a:t>可以</a:t>
            </a:r>
            <a:r>
              <a:rPr lang="zh-CN" altLang="zh-CN" dirty="0" smtClean="0"/>
              <a:t>跨越水的氧化还原电位，那么就说明它可以氧化还原分解水。在这些材料中，很多材料都或多或少地有一些缺点，比如说</a:t>
            </a:r>
            <a:r>
              <a:rPr lang="en-US" altLang="zh-CN" dirty="0" err="1" smtClean="0"/>
              <a:t>ZnO</a:t>
            </a:r>
            <a:r>
              <a:rPr lang="zh-CN" altLang="en-US" dirty="0" smtClean="0"/>
              <a:t>和</a:t>
            </a:r>
            <a:r>
              <a:rPr lang="en-US" altLang="zh-CN" dirty="0" err="1" smtClean="0"/>
              <a:t>CdS</a:t>
            </a:r>
            <a:r>
              <a:rPr lang="zh-CN" altLang="en-US" dirty="0" smtClean="0"/>
              <a:t>稳定性差，比较起来</a:t>
            </a:r>
            <a:r>
              <a:rPr lang="en-US" altLang="zh-CN" dirty="0" smtClean="0"/>
              <a:t>TiO2</a:t>
            </a:r>
            <a:r>
              <a:rPr lang="zh-CN" altLang="en-US" dirty="0" smtClean="0"/>
              <a:t>的综合性能是比较好的，它的好的氧化能力，高的化学稳定性，而且无毒。但是它也存在一些缺点，后面会提到。</a:t>
            </a:r>
          </a:p>
          <a:p>
            <a:endParaRPr lang="zh-CN" altLang="en-US" dirty="0"/>
          </a:p>
        </p:txBody>
      </p:sp>
      <p:sp>
        <p:nvSpPr>
          <p:cNvPr id="4" name="灯片编号占位符 3"/>
          <p:cNvSpPr>
            <a:spLocks noGrp="1"/>
          </p:cNvSpPr>
          <p:nvPr>
            <p:ph type="sldNum" sz="quarter" idx="10"/>
          </p:nvPr>
        </p:nvSpPr>
        <p:spPr/>
        <p:txBody>
          <a:bodyPr/>
          <a:lstStyle/>
          <a:p>
            <a:fld id="{35BCF3EA-30A3-45D0-A5F5-902FF83580ED}" type="slidenum">
              <a:rPr lang="zh-CN" altLang="en-US" smtClean="0"/>
              <a:t>7</a:t>
            </a:fld>
            <a:endParaRPr lang="zh-CN" altLang="en-US"/>
          </a:p>
        </p:txBody>
      </p:sp>
    </p:spTree>
    <p:extLst>
      <p:ext uri="{BB962C8B-B14F-4D97-AF65-F5344CB8AC3E}">
        <p14:creationId xmlns:p14="http://schemas.microsoft.com/office/powerpoint/2010/main" val="112605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这些传统</a:t>
            </a:r>
            <a:r>
              <a:rPr lang="zh-CN" altLang="en-US" dirty="0" smtClean="0"/>
              <a:t>的半导体光催化剂的缺点</a:t>
            </a:r>
            <a:r>
              <a:rPr lang="zh-CN" altLang="en-US" dirty="0" smtClean="0"/>
              <a:t>是，带隙</a:t>
            </a:r>
            <a:r>
              <a:rPr lang="zh-CN" altLang="en-US" dirty="0" smtClean="0"/>
              <a:t>过大，导致它只能对紫外光产生响应，比如</a:t>
            </a:r>
            <a:r>
              <a:rPr lang="en-US" altLang="zh-CN" dirty="0" smtClean="0"/>
              <a:t>TiO2</a:t>
            </a:r>
            <a:r>
              <a:rPr lang="zh-CN" altLang="en-US" dirty="0" smtClean="0"/>
              <a:t>的带隙是</a:t>
            </a:r>
            <a:r>
              <a:rPr lang="en-US" altLang="zh-CN" dirty="0" smtClean="0"/>
              <a:t>3.2eV</a:t>
            </a:r>
            <a:r>
              <a:rPr lang="zh-CN" altLang="en-US" dirty="0" smtClean="0"/>
              <a:t>左右，而且它的量子效率比较低，因为存在光生载流子的复合，除此之外，还涉及到稳定性的问题。</a:t>
            </a:r>
          </a:p>
          <a:p>
            <a:r>
              <a:rPr lang="zh-CN" altLang="en-US" dirty="0" smtClean="0"/>
              <a:t>针对缺陷可以通过很多方式来对它进行改性，比如说金属离子掺杂，金属颗粒的沉积，半导体材料组成异质结</a:t>
            </a:r>
            <a:r>
              <a:rPr lang="zh-CN" altLang="en-US" dirty="0" smtClean="0"/>
              <a:t>，表面光敏化等手段。</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35BCF3EA-30A3-45D0-A5F5-902FF83580ED}" type="slidenum">
              <a:rPr lang="zh-CN" altLang="en-US" smtClean="0"/>
              <a:t>8</a:t>
            </a:fld>
            <a:endParaRPr lang="zh-CN" altLang="en-US"/>
          </a:p>
        </p:txBody>
      </p:sp>
    </p:spTree>
    <p:extLst>
      <p:ext uri="{BB962C8B-B14F-4D97-AF65-F5344CB8AC3E}">
        <p14:creationId xmlns:p14="http://schemas.microsoft.com/office/powerpoint/2010/main" val="110808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接下来是我们的第一个例子，就是这个</a:t>
            </a:r>
            <a:r>
              <a:rPr lang="en-US" altLang="zh-CN" dirty="0" smtClean="0"/>
              <a:t>g-C3N4</a:t>
            </a:r>
            <a:r>
              <a:rPr lang="zh-CN" altLang="en-US" dirty="0" smtClean="0"/>
              <a:t>。光催化</a:t>
            </a:r>
            <a:r>
              <a:rPr lang="zh-CN" altLang="en-US" dirty="0" smtClean="0"/>
              <a:t>材料需要具有高效，价格低廉，吸收可见光能力强等特点才能有商业应用的潜力。传统光催化使用了</a:t>
            </a:r>
            <a:r>
              <a:rPr lang="zh-CN" altLang="en-US" dirty="0" smtClean="0"/>
              <a:t>贵金属，价格高昂从而</a:t>
            </a:r>
            <a:r>
              <a:rPr lang="zh-CN" altLang="en-US" dirty="0" smtClean="0"/>
              <a:t>限制了大规模应用，</a:t>
            </a:r>
            <a:r>
              <a:rPr lang="en-US" altLang="zh-CN" dirty="0" smtClean="0"/>
              <a:t>g-C3N4</a:t>
            </a:r>
            <a:r>
              <a:rPr lang="zh-CN" altLang="en-US" dirty="0" smtClean="0"/>
              <a:t>被视为</a:t>
            </a:r>
            <a:r>
              <a:rPr lang="en-US" altLang="zh-CN" dirty="0" smtClean="0"/>
              <a:t>C3N4</a:t>
            </a:r>
            <a:r>
              <a:rPr lang="zh-CN" altLang="en-US" dirty="0" smtClean="0"/>
              <a:t>系列中最稳定的一种同素异形体</a:t>
            </a:r>
            <a:r>
              <a:rPr lang="zh-CN" altLang="en-US" dirty="0" smtClean="0"/>
              <a:t>，而且不</a:t>
            </a:r>
            <a:r>
              <a:rPr lang="zh-CN" altLang="en-US" dirty="0" smtClean="0"/>
              <a:t>需要贵金属作为协同催化剂也能光催化产氢。</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D6DC8-0219-4E28-959E-F1D7A9A023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5755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72559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828888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643741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538067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7530470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372768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906519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300763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362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4899924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2176306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3990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1600200"/>
            <a:ext cx="207645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6076950" cy="4525963"/>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861780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84230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3986827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20690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389507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637629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155404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247422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9582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1403731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70700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42751382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089773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47590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0452967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453108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6591301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04263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658537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708666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1957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52015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623744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9371674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683207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1600200"/>
            <a:ext cx="207645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6076950" cy="4525963"/>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827465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169485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238050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123321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197403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57904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594580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660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6195622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2088434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852271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354619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12788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9918105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218963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229050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55842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168622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4375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553929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1878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3191809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2391139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480601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563469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3020672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090868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2022892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839009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20385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667611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303316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06161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3465811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6624344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26532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649919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33046647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525602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5829978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61465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21188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317764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150107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683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8608471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7513553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706908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21106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14289992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652853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303376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2091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975864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3083379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3755341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1323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75973151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0050603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8674875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152657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1819724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31159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9918951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41612689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000547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172285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878794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502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44050766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8034709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561559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7316574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71022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60348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2318484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867405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42705783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971236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623339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012364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07317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5714984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1014317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413588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58271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1472028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8485487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109659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3303947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687602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9742955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2312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34964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3533027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64337210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83590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0917753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642081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6148200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7923036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58156280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889509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5535804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842914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00336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4644544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73957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25087229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6494437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484513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196409885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0779260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46199635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3112770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857750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253725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79731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721242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413635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30029959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4515498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553376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57996934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9260488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4589954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689707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7788525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0657547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026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126577047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2308414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95903767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0129062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1600200"/>
            <a:ext cx="207645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6076950" cy="4525963"/>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6846300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110682479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8969421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96596183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4849728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2738127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02985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9184253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04604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88742245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88858409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2364042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3640641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95729667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656030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6820429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0709133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77671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4649382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6495044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72569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10728245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53797137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9010497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0672169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92819320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5025596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36423583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68532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4990031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3352655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5618153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89876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22872842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63970169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3698077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4153028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00541886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637581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1631196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98749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8144637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1814321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3249644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13302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84879249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44903856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682239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2067363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05033293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9098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94483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51258480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17160591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4639437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5186070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5854089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18534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99525867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59775626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9873026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2910841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839807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7262275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8598805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68121551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9889306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036211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4372746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11089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4086790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52424693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4838426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31574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4386872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56984241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6603822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78722915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3818113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158009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3724390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5402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64024676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18444892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340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5692037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7833424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48346356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1205159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79259533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2856952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9405996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6222400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1444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89209342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908873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07915272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576172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5358048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28377027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3766919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67752205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7389761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1621032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0701178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35576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065631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2448743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7721745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8885610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7294735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49299118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4383141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59861198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3347669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7223223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4745348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48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91847430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11835285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70069464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0633296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0681674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133064302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0516837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94599859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1214420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0750819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68320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4086044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0612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45254348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98589959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7603687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1600200"/>
            <a:ext cx="207645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6076950" cy="4525963"/>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1478993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90520266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5515261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49985150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7977986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77155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8076949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0976710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29749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52839562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31565730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8821083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1609598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57253737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4432584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81729179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4743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4030999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5219161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0529518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4404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25334375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8856817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2161204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5978330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87846021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7303304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448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70613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93619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8208985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1641509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036011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95328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33595143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6247601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9800508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4719190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1398761948"/>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19999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63138831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409855191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55794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6381178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695803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9531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5666806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12030169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1117787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1789698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1161712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74098837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5516676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65844840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12106736"/>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7804012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3050720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27598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29104172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03658783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5198389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59696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8878871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64584721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5188514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425630436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83446331"/>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1125622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0373131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89100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07631522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68446022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8749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9950551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4750561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104628392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0679496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2598342074"/>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4782149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3935335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90564679"/>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17857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60280833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704418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187911456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4192264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0963641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3984262437"/>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272398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38936196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4207026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05825773"/>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8098776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8433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953496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9249682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67251030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64945011"/>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9991700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180145641"/>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6291564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60181646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432941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817691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0090300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81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846661307"/>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129727775"/>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5292412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0135189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568642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07536142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7289944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44739980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86059449"/>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6753625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32689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8736797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789397"/>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51960428"/>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8030032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67705021"/>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83469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2884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541494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2157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331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752550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4036121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78944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22331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1850876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13952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6330363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2079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69800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421826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950146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657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925176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3202885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018460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20893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5906609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502109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143677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881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407980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92475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60760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8969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148677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5250346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585403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6483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1338853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2610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0142919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41544060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159814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14132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104183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1725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3535351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3494979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447793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463092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单击以编辑母版副标题样式</a:t>
            </a:r>
            <a:endParaRPr lang="zh-CN" altLang="en-US"/>
          </a:p>
        </p:txBody>
      </p:sp>
    </p:spTree>
    <p:extLst>
      <p:ext uri="{BB962C8B-B14F-4D97-AF65-F5344CB8AC3E}">
        <p14:creationId xmlns:p14="http://schemas.microsoft.com/office/powerpoint/2010/main" val="269120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20514959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20041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编辑母版文本样式</a:t>
            </a:r>
          </a:p>
        </p:txBody>
      </p:sp>
    </p:spTree>
    <p:extLst>
      <p:ext uri="{BB962C8B-B14F-4D97-AF65-F5344CB8AC3E}">
        <p14:creationId xmlns:p14="http://schemas.microsoft.com/office/powerpoint/2010/main" val="34839392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85973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512639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870269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5592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5782595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Tree>
    <p:extLst>
      <p:ext uri="{BB962C8B-B14F-4D97-AF65-F5344CB8AC3E}">
        <p14:creationId xmlns:p14="http://schemas.microsoft.com/office/powerpoint/2010/main" val="15487259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903423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95400"/>
            <a:ext cx="2057400" cy="5257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95400"/>
            <a:ext cx="6019800" cy="525780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4855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4.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5.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7.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8.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9.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0.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3.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4.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5.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6.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7.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8.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9.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0.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1.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jpe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2.jpe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3.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4.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5.jpe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6.jpe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7.jpe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image" Target="../media/image8.jpeg"/><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9.jpe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10.jpe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11.jpe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backgrouda"/>
          <p:cNvPicPr>
            <a:picLocks noChangeAspect="1" noChangeArrowheads="1"/>
          </p:cNvPicPr>
          <p:nvPr/>
        </p:nvPicPr>
        <p:blipFill>
          <a:blip r:embed="rId13">
            <a:extLst>
              <a:ext uri="{28A0092B-C50C-407E-A947-70E740481C1C}">
                <a14:useLocalDpi xmlns:a14="http://schemas.microsoft.com/office/drawing/2010/main" val="0"/>
              </a:ext>
            </a:extLst>
          </a:blip>
          <a:srcRect r="5173" b="517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p:cNvSpPr>
            <a:spLocks noGrp="1" noChangeArrowheads="1"/>
          </p:cNvSpPr>
          <p:nvPr>
            <p:ph type="title"/>
          </p:nvPr>
        </p:nvSpPr>
        <p:spPr bwMode="auto">
          <a:xfrm>
            <a:off x="5334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extLst>
      <p:ext uri="{BB962C8B-B14F-4D97-AF65-F5344CB8AC3E}">
        <p14:creationId xmlns:p14="http://schemas.microsoft.com/office/powerpoint/2010/main" val="358267152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rgbClr val="990000"/>
          </a:solidFill>
          <a:latin typeface="+mj-lt"/>
          <a:ea typeface="+mj-ea"/>
          <a:cs typeface="+mj-cs"/>
        </a:defRPr>
      </a:lvl1pPr>
      <a:lvl2pPr algn="ctr" rtl="0" eaLnBrk="1" fontAlgn="base" hangingPunct="1">
        <a:spcBef>
          <a:spcPct val="0"/>
        </a:spcBef>
        <a:spcAft>
          <a:spcPct val="0"/>
        </a:spcAft>
        <a:defRPr sz="4400">
          <a:solidFill>
            <a:srgbClr val="990000"/>
          </a:solidFill>
          <a:latin typeface="Arial" charset="0"/>
          <a:ea typeface="黑体" pitchFamily="2" charset="-122"/>
        </a:defRPr>
      </a:lvl2pPr>
      <a:lvl3pPr algn="ctr" rtl="0" eaLnBrk="1" fontAlgn="base" hangingPunct="1">
        <a:spcBef>
          <a:spcPct val="0"/>
        </a:spcBef>
        <a:spcAft>
          <a:spcPct val="0"/>
        </a:spcAft>
        <a:defRPr sz="4400">
          <a:solidFill>
            <a:srgbClr val="990000"/>
          </a:solidFill>
          <a:latin typeface="Arial" charset="0"/>
          <a:ea typeface="黑体" pitchFamily="2" charset="-122"/>
        </a:defRPr>
      </a:lvl3pPr>
      <a:lvl4pPr algn="ctr" rtl="0" eaLnBrk="1" fontAlgn="base" hangingPunct="1">
        <a:spcBef>
          <a:spcPct val="0"/>
        </a:spcBef>
        <a:spcAft>
          <a:spcPct val="0"/>
        </a:spcAft>
        <a:defRPr sz="4400">
          <a:solidFill>
            <a:srgbClr val="990000"/>
          </a:solidFill>
          <a:latin typeface="Arial" charset="0"/>
          <a:ea typeface="黑体" pitchFamily="2" charset="-122"/>
        </a:defRPr>
      </a:lvl4pPr>
      <a:lvl5pPr algn="ctr" rtl="0" eaLnBrk="1" fontAlgn="base" hangingPunct="1">
        <a:spcBef>
          <a:spcPct val="0"/>
        </a:spcBef>
        <a:spcAft>
          <a:spcPct val="0"/>
        </a:spcAft>
        <a:defRPr sz="4400">
          <a:solidFill>
            <a:srgbClr val="990000"/>
          </a:solidFill>
          <a:latin typeface="Arial" charset="0"/>
          <a:ea typeface="黑体" pitchFamily="2" charset="-122"/>
        </a:defRPr>
      </a:lvl5pPr>
      <a:lvl6pPr marL="457200" algn="ctr" rtl="0" eaLnBrk="1" fontAlgn="base" hangingPunct="1">
        <a:spcBef>
          <a:spcPct val="0"/>
        </a:spcBef>
        <a:spcAft>
          <a:spcPct val="0"/>
        </a:spcAft>
        <a:defRPr sz="4400">
          <a:solidFill>
            <a:srgbClr val="990000"/>
          </a:solidFill>
          <a:latin typeface="Arial" charset="0"/>
          <a:ea typeface="黑体" pitchFamily="2" charset="-122"/>
        </a:defRPr>
      </a:lvl6pPr>
      <a:lvl7pPr marL="914400" algn="ctr" rtl="0" eaLnBrk="1" fontAlgn="base" hangingPunct="1">
        <a:spcBef>
          <a:spcPct val="0"/>
        </a:spcBef>
        <a:spcAft>
          <a:spcPct val="0"/>
        </a:spcAft>
        <a:defRPr sz="4400">
          <a:solidFill>
            <a:srgbClr val="990000"/>
          </a:solidFill>
          <a:latin typeface="Arial" charset="0"/>
          <a:ea typeface="黑体" pitchFamily="2" charset="-122"/>
        </a:defRPr>
      </a:lvl7pPr>
      <a:lvl8pPr marL="1371600" algn="ctr" rtl="0" eaLnBrk="1" fontAlgn="base" hangingPunct="1">
        <a:spcBef>
          <a:spcPct val="0"/>
        </a:spcBef>
        <a:spcAft>
          <a:spcPct val="0"/>
        </a:spcAft>
        <a:defRPr sz="4400">
          <a:solidFill>
            <a:srgbClr val="990000"/>
          </a:solidFill>
          <a:latin typeface="Arial" charset="0"/>
          <a:ea typeface="黑体" pitchFamily="2" charset="-122"/>
        </a:defRPr>
      </a:lvl8pPr>
      <a:lvl9pPr marL="1828800" algn="ctr" rtl="0" eaLnBrk="1" fontAlgn="base" hangingPunct="1">
        <a:spcBef>
          <a:spcPct val="0"/>
        </a:spcBef>
        <a:spcAft>
          <a:spcPct val="0"/>
        </a:spcAft>
        <a:defRPr sz="4400">
          <a:solidFill>
            <a:srgbClr val="990000"/>
          </a:solidFill>
          <a:latin typeface="Arial" charset="0"/>
          <a:ea typeface="黑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5" descr="backgroud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44"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546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3105906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5" descr="backgroud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268"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D868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3902889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backgrouda"/>
          <p:cNvPicPr>
            <a:picLocks noChangeAspect="1" noChangeArrowheads="1"/>
          </p:cNvPicPr>
          <p:nvPr/>
        </p:nvPicPr>
        <p:blipFill>
          <a:blip r:embed="rId13">
            <a:extLst>
              <a:ext uri="{28A0092B-C50C-407E-A947-70E740481C1C}">
                <a14:useLocalDpi xmlns:a14="http://schemas.microsoft.com/office/drawing/2010/main" val="0"/>
              </a:ext>
            </a:extLst>
          </a:blip>
          <a:srcRect r="5173" b="517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p:cNvSpPr>
            <a:spLocks noGrp="1" noChangeArrowheads="1"/>
          </p:cNvSpPr>
          <p:nvPr>
            <p:ph type="title"/>
          </p:nvPr>
        </p:nvSpPr>
        <p:spPr bwMode="auto">
          <a:xfrm>
            <a:off x="5334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extLst>
      <p:ext uri="{BB962C8B-B14F-4D97-AF65-F5344CB8AC3E}">
        <p14:creationId xmlns:p14="http://schemas.microsoft.com/office/powerpoint/2010/main" val="28431697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rgbClr val="990000"/>
          </a:solidFill>
          <a:latin typeface="+mj-lt"/>
          <a:ea typeface="+mj-ea"/>
          <a:cs typeface="+mj-cs"/>
        </a:defRPr>
      </a:lvl1pPr>
      <a:lvl2pPr algn="ctr" rtl="0" eaLnBrk="1" fontAlgn="base" hangingPunct="1">
        <a:spcBef>
          <a:spcPct val="0"/>
        </a:spcBef>
        <a:spcAft>
          <a:spcPct val="0"/>
        </a:spcAft>
        <a:defRPr sz="4400">
          <a:solidFill>
            <a:srgbClr val="990000"/>
          </a:solidFill>
          <a:latin typeface="Arial" charset="0"/>
          <a:ea typeface="黑体" pitchFamily="2" charset="-122"/>
        </a:defRPr>
      </a:lvl2pPr>
      <a:lvl3pPr algn="ctr" rtl="0" eaLnBrk="1" fontAlgn="base" hangingPunct="1">
        <a:spcBef>
          <a:spcPct val="0"/>
        </a:spcBef>
        <a:spcAft>
          <a:spcPct val="0"/>
        </a:spcAft>
        <a:defRPr sz="4400">
          <a:solidFill>
            <a:srgbClr val="990000"/>
          </a:solidFill>
          <a:latin typeface="Arial" charset="0"/>
          <a:ea typeface="黑体" pitchFamily="2" charset="-122"/>
        </a:defRPr>
      </a:lvl3pPr>
      <a:lvl4pPr algn="ctr" rtl="0" eaLnBrk="1" fontAlgn="base" hangingPunct="1">
        <a:spcBef>
          <a:spcPct val="0"/>
        </a:spcBef>
        <a:spcAft>
          <a:spcPct val="0"/>
        </a:spcAft>
        <a:defRPr sz="4400">
          <a:solidFill>
            <a:srgbClr val="990000"/>
          </a:solidFill>
          <a:latin typeface="Arial" charset="0"/>
          <a:ea typeface="黑体" pitchFamily="2" charset="-122"/>
        </a:defRPr>
      </a:lvl4pPr>
      <a:lvl5pPr algn="ctr" rtl="0" eaLnBrk="1" fontAlgn="base" hangingPunct="1">
        <a:spcBef>
          <a:spcPct val="0"/>
        </a:spcBef>
        <a:spcAft>
          <a:spcPct val="0"/>
        </a:spcAft>
        <a:defRPr sz="4400">
          <a:solidFill>
            <a:srgbClr val="990000"/>
          </a:solidFill>
          <a:latin typeface="Arial" charset="0"/>
          <a:ea typeface="黑体" pitchFamily="2" charset="-122"/>
        </a:defRPr>
      </a:lvl5pPr>
      <a:lvl6pPr marL="457200" algn="ctr" rtl="0" eaLnBrk="1" fontAlgn="base" hangingPunct="1">
        <a:spcBef>
          <a:spcPct val="0"/>
        </a:spcBef>
        <a:spcAft>
          <a:spcPct val="0"/>
        </a:spcAft>
        <a:defRPr sz="4400">
          <a:solidFill>
            <a:srgbClr val="990000"/>
          </a:solidFill>
          <a:latin typeface="Arial" charset="0"/>
          <a:ea typeface="黑体" pitchFamily="2" charset="-122"/>
        </a:defRPr>
      </a:lvl6pPr>
      <a:lvl7pPr marL="914400" algn="ctr" rtl="0" eaLnBrk="1" fontAlgn="base" hangingPunct="1">
        <a:spcBef>
          <a:spcPct val="0"/>
        </a:spcBef>
        <a:spcAft>
          <a:spcPct val="0"/>
        </a:spcAft>
        <a:defRPr sz="4400">
          <a:solidFill>
            <a:srgbClr val="990000"/>
          </a:solidFill>
          <a:latin typeface="Arial" charset="0"/>
          <a:ea typeface="黑体" pitchFamily="2" charset="-122"/>
        </a:defRPr>
      </a:lvl7pPr>
      <a:lvl8pPr marL="1371600" algn="ctr" rtl="0" eaLnBrk="1" fontAlgn="base" hangingPunct="1">
        <a:spcBef>
          <a:spcPct val="0"/>
        </a:spcBef>
        <a:spcAft>
          <a:spcPct val="0"/>
        </a:spcAft>
        <a:defRPr sz="4400">
          <a:solidFill>
            <a:srgbClr val="990000"/>
          </a:solidFill>
          <a:latin typeface="Arial" charset="0"/>
          <a:ea typeface="黑体" pitchFamily="2" charset="-122"/>
        </a:defRPr>
      </a:lvl8pPr>
      <a:lvl9pPr marL="1828800" algn="ctr" rtl="0" eaLnBrk="1" fontAlgn="base" hangingPunct="1">
        <a:spcBef>
          <a:spcPct val="0"/>
        </a:spcBef>
        <a:spcAft>
          <a:spcPct val="0"/>
        </a:spcAft>
        <a:defRPr sz="4400">
          <a:solidFill>
            <a:srgbClr val="990000"/>
          </a:solidFill>
          <a:latin typeface="Arial" charset="0"/>
          <a:ea typeface="黑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backgroud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2" name="Rectangle 3"/>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 name="矩形 2"/>
          <p:cNvSpPr/>
          <p:nvPr/>
        </p:nvSpPr>
        <p:spPr>
          <a:xfrm>
            <a:off x="4572000" y="6629400"/>
            <a:ext cx="4495800" cy="228600"/>
          </a:xfrm>
          <a:prstGeom prst="rect">
            <a:avLst/>
          </a:prstGeom>
          <a:solidFill>
            <a:srgbClr val="8D00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5522539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黑体" pitchFamily="2" charset="-122"/>
        </a:defRPr>
      </a:lvl2pPr>
      <a:lvl3pPr algn="l" rtl="0" eaLnBrk="1" fontAlgn="base" hangingPunct="1">
        <a:spcBef>
          <a:spcPct val="0"/>
        </a:spcBef>
        <a:spcAft>
          <a:spcPct val="0"/>
        </a:spcAft>
        <a:defRPr sz="4000">
          <a:solidFill>
            <a:schemeClr val="tx2"/>
          </a:solidFill>
          <a:latin typeface="Arial" charset="0"/>
          <a:ea typeface="黑体" pitchFamily="2" charset="-122"/>
        </a:defRPr>
      </a:lvl3pPr>
      <a:lvl4pPr algn="l" rtl="0" eaLnBrk="1" fontAlgn="base" hangingPunct="1">
        <a:spcBef>
          <a:spcPct val="0"/>
        </a:spcBef>
        <a:spcAft>
          <a:spcPct val="0"/>
        </a:spcAft>
        <a:defRPr sz="4000">
          <a:solidFill>
            <a:schemeClr val="tx2"/>
          </a:solidFill>
          <a:latin typeface="Arial" charset="0"/>
          <a:ea typeface="黑体" pitchFamily="2" charset="-122"/>
        </a:defRPr>
      </a:lvl4pPr>
      <a:lvl5pPr algn="l" rtl="0" eaLnBrk="1" fontAlgn="base" hangingPunct="1">
        <a:spcBef>
          <a:spcPct val="0"/>
        </a:spcBef>
        <a:spcAft>
          <a:spcPct val="0"/>
        </a:spcAft>
        <a:defRPr sz="4000">
          <a:solidFill>
            <a:schemeClr val="tx2"/>
          </a:solidFill>
          <a:latin typeface="Arial" charset="0"/>
          <a:ea typeface="黑体" pitchFamily="2" charset="-122"/>
        </a:defRPr>
      </a:lvl5pPr>
      <a:lvl6pPr marL="457200" algn="l" rtl="0" eaLnBrk="1" fontAlgn="base" hangingPunct="1">
        <a:spcBef>
          <a:spcPct val="0"/>
        </a:spcBef>
        <a:spcAft>
          <a:spcPct val="0"/>
        </a:spcAft>
        <a:defRPr sz="4000">
          <a:solidFill>
            <a:schemeClr val="tx2"/>
          </a:solidFill>
          <a:latin typeface="Arial" charset="0"/>
          <a:ea typeface="黑体" pitchFamily="2" charset="-122"/>
        </a:defRPr>
      </a:lvl6pPr>
      <a:lvl7pPr marL="914400" algn="l" rtl="0" eaLnBrk="1" fontAlgn="base" hangingPunct="1">
        <a:spcBef>
          <a:spcPct val="0"/>
        </a:spcBef>
        <a:spcAft>
          <a:spcPct val="0"/>
        </a:spcAft>
        <a:defRPr sz="4000">
          <a:solidFill>
            <a:schemeClr val="tx2"/>
          </a:solidFill>
          <a:latin typeface="Arial" charset="0"/>
          <a:ea typeface="黑体" pitchFamily="2" charset="-122"/>
        </a:defRPr>
      </a:lvl7pPr>
      <a:lvl8pPr marL="1371600" algn="l" rtl="0" eaLnBrk="1" fontAlgn="base" hangingPunct="1">
        <a:spcBef>
          <a:spcPct val="0"/>
        </a:spcBef>
        <a:spcAft>
          <a:spcPct val="0"/>
        </a:spcAft>
        <a:defRPr sz="4000">
          <a:solidFill>
            <a:schemeClr val="tx2"/>
          </a:solidFill>
          <a:latin typeface="Arial" charset="0"/>
          <a:ea typeface="黑体" pitchFamily="2" charset="-122"/>
        </a:defRPr>
      </a:lvl8pPr>
      <a:lvl9pPr marL="1828800" algn="l" rtl="0" eaLnBrk="1" fontAlgn="base" hangingPunct="1">
        <a:spcBef>
          <a:spcPct val="0"/>
        </a:spcBef>
        <a:spcAft>
          <a:spcPct val="0"/>
        </a:spcAft>
        <a:defRPr sz="4000">
          <a:solidFill>
            <a:schemeClr val="tx2"/>
          </a:solidFill>
          <a:latin typeface="Arial" charset="0"/>
          <a:ea typeface="黑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backgroud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6"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矩形 1"/>
          <p:cNvSpPr/>
          <p:nvPr/>
        </p:nvSpPr>
        <p:spPr>
          <a:xfrm>
            <a:off x="4540250" y="6661150"/>
            <a:ext cx="4572000" cy="152400"/>
          </a:xfrm>
          <a:prstGeom prst="rect">
            <a:avLst/>
          </a:prstGeom>
          <a:solidFill>
            <a:srgbClr val="7A7A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84402342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5" descr="backgroud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0"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C0A3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348113358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5" descr="backgroud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4"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484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87285477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5" descr="backgroud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8"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936C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3192474692"/>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descr="backgroud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2"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0D33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9236541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5" descr="backgroud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196"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EDC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53355231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backgroud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2" name="Rectangle 3"/>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 name="矩形 2"/>
          <p:cNvSpPr/>
          <p:nvPr/>
        </p:nvSpPr>
        <p:spPr>
          <a:xfrm>
            <a:off x="4572000" y="6629400"/>
            <a:ext cx="4495800" cy="228600"/>
          </a:xfrm>
          <a:prstGeom prst="rect">
            <a:avLst/>
          </a:prstGeom>
          <a:solidFill>
            <a:srgbClr val="8D00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348444080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黑体" pitchFamily="2" charset="-122"/>
        </a:defRPr>
      </a:lvl2pPr>
      <a:lvl3pPr algn="l" rtl="0" eaLnBrk="1" fontAlgn="base" hangingPunct="1">
        <a:spcBef>
          <a:spcPct val="0"/>
        </a:spcBef>
        <a:spcAft>
          <a:spcPct val="0"/>
        </a:spcAft>
        <a:defRPr sz="4000">
          <a:solidFill>
            <a:schemeClr val="tx2"/>
          </a:solidFill>
          <a:latin typeface="Arial" charset="0"/>
          <a:ea typeface="黑体" pitchFamily="2" charset="-122"/>
        </a:defRPr>
      </a:lvl3pPr>
      <a:lvl4pPr algn="l" rtl="0" eaLnBrk="1" fontAlgn="base" hangingPunct="1">
        <a:spcBef>
          <a:spcPct val="0"/>
        </a:spcBef>
        <a:spcAft>
          <a:spcPct val="0"/>
        </a:spcAft>
        <a:defRPr sz="4000">
          <a:solidFill>
            <a:schemeClr val="tx2"/>
          </a:solidFill>
          <a:latin typeface="Arial" charset="0"/>
          <a:ea typeface="黑体" pitchFamily="2" charset="-122"/>
        </a:defRPr>
      </a:lvl4pPr>
      <a:lvl5pPr algn="l" rtl="0" eaLnBrk="1" fontAlgn="base" hangingPunct="1">
        <a:spcBef>
          <a:spcPct val="0"/>
        </a:spcBef>
        <a:spcAft>
          <a:spcPct val="0"/>
        </a:spcAft>
        <a:defRPr sz="4000">
          <a:solidFill>
            <a:schemeClr val="tx2"/>
          </a:solidFill>
          <a:latin typeface="Arial" charset="0"/>
          <a:ea typeface="黑体" pitchFamily="2" charset="-122"/>
        </a:defRPr>
      </a:lvl5pPr>
      <a:lvl6pPr marL="457200" algn="l" rtl="0" eaLnBrk="1" fontAlgn="base" hangingPunct="1">
        <a:spcBef>
          <a:spcPct val="0"/>
        </a:spcBef>
        <a:spcAft>
          <a:spcPct val="0"/>
        </a:spcAft>
        <a:defRPr sz="4000">
          <a:solidFill>
            <a:schemeClr val="tx2"/>
          </a:solidFill>
          <a:latin typeface="Arial" charset="0"/>
          <a:ea typeface="黑体" pitchFamily="2" charset="-122"/>
        </a:defRPr>
      </a:lvl6pPr>
      <a:lvl7pPr marL="914400" algn="l" rtl="0" eaLnBrk="1" fontAlgn="base" hangingPunct="1">
        <a:spcBef>
          <a:spcPct val="0"/>
        </a:spcBef>
        <a:spcAft>
          <a:spcPct val="0"/>
        </a:spcAft>
        <a:defRPr sz="4000">
          <a:solidFill>
            <a:schemeClr val="tx2"/>
          </a:solidFill>
          <a:latin typeface="Arial" charset="0"/>
          <a:ea typeface="黑体" pitchFamily="2" charset="-122"/>
        </a:defRPr>
      </a:lvl7pPr>
      <a:lvl8pPr marL="1371600" algn="l" rtl="0" eaLnBrk="1" fontAlgn="base" hangingPunct="1">
        <a:spcBef>
          <a:spcPct val="0"/>
        </a:spcBef>
        <a:spcAft>
          <a:spcPct val="0"/>
        </a:spcAft>
        <a:defRPr sz="4000">
          <a:solidFill>
            <a:schemeClr val="tx2"/>
          </a:solidFill>
          <a:latin typeface="Arial" charset="0"/>
          <a:ea typeface="黑体" pitchFamily="2" charset="-122"/>
        </a:defRPr>
      </a:lvl8pPr>
      <a:lvl9pPr marL="1828800" algn="l" rtl="0" eaLnBrk="1" fontAlgn="base" hangingPunct="1">
        <a:spcBef>
          <a:spcPct val="0"/>
        </a:spcBef>
        <a:spcAft>
          <a:spcPct val="0"/>
        </a:spcAft>
        <a:defRPr sz="4000">
          <a:solidFill>
            <a:schemeClr val="tx2"/>
          </a:solidFill>
          <a:latin typeface="Arial" charset="0"/>
          <a:ea typeface="黑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5" descr="backgroud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0"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818E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316300789"/>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5" descr="backgroud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44"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546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4164724890"/>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5" descr="backgroud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268"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D868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9250587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backgrouda"/>
          <p:cNvPicPr>
            <a:picLocks noChangeAspect="1" noChangeArrowheads="1"/>
          </p:cNvPicPr>
          <p:nvPr/>
        </p:nvPicPr>
        <p:blipFill>
          <a:blip r:embed="rId13">
            <a:extLst>
              <a:ext uri="{28A0092B-C50C-407E-A947-70E740481C1C}">
                <a14:useLocalDpi xmlns:a14="http://schemas.microsoft.com/office/drawing/2010/main" val="0"/>
              </a:ext>
            </a:extLst>
          </a:blip>
          <a:srcRect r="5173" b="517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p:cNvSpPr>
            <a:spLocks noGrp="1" noChangeArrowheads="1"/>
          </p:cNvSpPr>
          <p:nvPr>
            <p:ph type="title"/>
          </p:nvPr>
        </p:nvSpPr>
        <p:spPr bwMode="auto">
          <a:xfrm>
            <a:off x="5334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extLst>
      <p:ext uri="{BB962C8B-B14F-4D97-AF65-F5344CB8AC3E}">
        <p14:creationId xmlns:p14="http://schemas.microsoft.com/office/powerpoint/2010/main" val="283544997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rgbClr val="990000"/>
          </a:solidFill>
          <a:latin typeface="+mj-lt"/>
          <a:ea typeface="+mj-ea"/>
          <a:cs typeface="+mj-cs"/>
        </a:defRPr>
      </a:lvl1pPr>
      <a:lvl2pPr algn="ctr" rtl="0" eaLnBrk="1" fontAlgn="base" hangingPunct="1">
        <a:spcBef>
          <a:spcPct val="0"/>
        </a:spcBef>
        <a:spcAft>
          <a:spcPct val="0"/>
        </a:spcAft>
        <a:defRPr sz="4400">
          <a:solidFill>
            <a:srgbClr val="990000"/>
          </a:solidFill>
          <a:latin typeface="Arial" charset="0"/>
          <a:ea typeface="黑体" pitchFamily="2" charset="-122"/>
        </a:defRPr>
      </a:lvl2pPr>
      <a:lvl3pPr algn="ctr" rtl="0" eaLnBrk="1" fontAlgn="base" hangingPunct="1">
        <a:spcBef>
          <a:spcPct val="0"/>
        </a:spcBef>
        <a:spcAft>
          <a:spcPct val="0"/>
        </a:spcAft>
        <a:defRPr sz="4400">
          <a:solidFill>
            <a:srgbClr val="990000"/>
          </a:solidFill>
          <a:latin typeface="Arial" charset="0"/>
          <a:ea typeface="黑体" pitchFamily="2" charset="-122"/>
        </a:defRPr>
      </a:lvl3pPr>
      <a:lvl4pPr algn="ctr" rtl="0" eaLnBrk="1" fontAlgn="base" hangingPunct="1">
        <a:spcBef>
          <a:spcPct val="0"/>
        </a:spcBef>
        <a:spcAft>
          <a:spcPct val="0"/>
        </a:spcAft>
        <a:defRPr sz="4400">
          <a:solidFill>
            <a:srgbClr val="990000"/>
          </a:solidFill>
          <a:latin typeface="Arial" charset="0"/>
          <a:ea typeface="黑体" pitchFamily="2" charset="-122"/>
        </a:defRPr>
      </a:lvl4pPr>
      <a:lvl5pPr algn="ctr" rtl="0" eaLnBrk="1" fontAlgn="base" hangingPunct="1">
        <a:spcBef>
          <a:spcPct val="0"/>
        </a:spcBef>
        <a:spcAft>
          <a:spcPct val="0"/>
        </a:spcAft>
        <a:defRPr sz="4400">
          <a:solidFill>
            <a:srgbClr val="990000"/>
          </a:solidFill>
          <a:latin typeface="Arial" charset="0"/>
          <a:ea typeface="黑体" pitchFamily="2" charset="-122"/>
        </a:defRPr>
      </a:lvl5pPr>
      <a:lvl6pPr marL="457200" algn="ctr" rtl="0" eaLnBrk="1" fontAlgn="base" hangingPunct="1">
        <a:spcBef>
          <a:spcPct val="0"/>
        </a:spcBef>
        <a:spcAft>
          <a:spcPct val="0"/>
        </a:spcAft>
        <a:defRPr sz="4400">
          <a:solidFill>
            <a:srgbClr val="990000"/>
          </a:solidFill>
          <a:latin typeface="Arial" charset="0"/>
          <a:ea typeface="黑体" pitchFamily="2" charset="-122"/>
        </a:defRPr>
      </a:lvl6pPr>
      <a:lvl7pPr marL="914400" algn="ctr" rtl="0" eaLnBrk="1" fontAlgn="base" hangingPunct="1">
        <a:spcBef>
          <a:spcPct val="0"/>
        </a:spcBef>
        <a:spcAft>
          <a:spcPct val="0"/>
        </a:spcAft>
        <a:defRPr sz="4400">
          <a:solidFill>
            <a:srgbClr val="990000"/>
          </a:solidFill>
          <a:latin typeface="Arial" charset="0"/>
          <a:ea typeface="黑体" pitchFamily="2" charset="-122"/>
        </a:defRPr>
      </a:lvl7pPr>
      <a:lvl8pPr marL="1371600" algn="ctr" rtl="0" eaLnBrk="1" fontAlgn="base" hangingPunct="1">
        <a:spcBef>
          <a:spcPct val="0"/>
        </a:spcBef>
        <a:spcAft>
          <a:spcPct val="0"/>
        </a:spcAft>
        <a:defRPr sz="4400">
          <a:solidFill>
            <a:srgbClr val="990000"/>
          </a:solidFill>
          <a:latin typeface="Arial" charset="0"/>
          <a:ea typeface="黑体" pitchFamily="2" charset="-122"/>
        </a:defRPr>
      </a:lvl8pPr>
      <a:lvl9pPr marL="1828800" algn="ctr" rtl="0" eaLnBrk="1" fontAlgn="base" hangingPunct="1">
        <a:spcBef>
          <a:spcPct val="0"/>
        </a:spcBef>
        <a:spcAft>
          <a:spcPct val="0"/>
        </a:spcAft>
        <a:defRPr sz="4400">
          <a:solidFill>
            <a:srgbClr val="990000"/>
          </a:solidFill>
          <a:latin typeface="Arial" charset="0"/>
          <a:ea typeface="黑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backgroud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2" name="Rectangle 3"/>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 name="矩形 2"/>
          <p:cNvSpPr/>
          <p:nvPr/>
        </p:nvSpPr>
        <p:spPr>
          <a:xfrm>
            <a:off x="4572000" y="6629400"/>
            <a:ext cx="4495800" cy="228600"/>
          </a:xfrm>
          <a:prstGeom prst="rect">
            <a:avLst/>
          </a:prstGeom>
          <a:solidFill>
            <a:srgbClr val="8D00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278875816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黑体" pitchFamily="2" charset="-122"/>
        </a:defRPr>
      </a:lvl2pPr>
      <a:lvl3pPr algn="l" rtl="0" eaLnBrk="1" fontAlgn="base" hangingPunct="1">
        <a:spcBef>
          <a:spcPct val="0"/>
        </a:spcBef>
        <a:spcAft>
          <a:spcPct val="0"/>
        </a:spcAft>
        <a:defRPr sz="4000">
          <a:solidFill>
            <a:schemeClr val="tx2"/>
          </a:solidFill>
          <a:latin typeface="Arial" charset="0"/>
          <a:ea typeface="黑体" pitchFamily="2" charset="-122"/>
        </a:defRPr>
      </a:lvl3pPr>
      <a:lvl4pPr algn="l" rtl="0" eaLnBrk="1" fontAlgn="base" hangingPunct="1">
        <a:spcBef>
          <a:spcPct val="0"/>
        </a:spcBef>
        <a:spcAft>
          <a:spcPct val="0"/>
        </a:spcAft>
        <a:defRPr sz="4000">
          <a:solidFill>
            <a:schemeClr val="tx2"/>
          </a:solidFill>
          <a:latin typeface="Arial" charset="0"/>
          <a:ea typeface="黑体" pitchFamily="2" charset="-122"/>
        </a:defRPr>
      </a:lvl4pPr>
      <a:lvl5pPr algn="l" rtl="0" eaLnBrk="1" fontAlgn="base" hangingPunct="1">
        <a:spcBef>
          <a:spcPct val="0"/>
        </a:spcBef>
        <a:spcAft>
          <a:spcPct val="0"/>
        </a:spcAft>
        <a:defRPr sz="4000">
          <a:solidFill>
            <a:schemeClr val="tx2"/>
          </a:solidFill>
          <a:latin typeface="Arial" charset="0"/>
          <a:ea typeface="黑体" pitchFamily="2" charset="-122"/>
        </a:defRPr>
      </a:lvl5pPr>
      <a:lvl6pPr marL="457200" algn="l" rtl="0" eaLnBrk="1" fontAlgn="base" hangingPunct="1">
        <a:spcBef>
          <a:spcPct val="0"/>
        </a:spcBef>
        <a:spcAft>
          <a:spcPct val="0"/>
        </a:spcAft>
        <a:defRPr sz="4000">
          <a:solidFill>
            <a:schemeClr val="tx2"/>
          </a:solidFill>
          <a:latin typeface="Arial" charset="0"/>
          <a:ea typeface="黑体" pitchFamily="2" charset="-122"/>
        </a:defRPr>
      </a:lvl6pPr>
      <a:lvl7pPr marL="914400" algn="l" rtl="0" eaLnBrk="1" fontAlgn="base" hangingPunct="1">
        <a:spcBef>
          <a:spcPct val="0"/>
        </a:spcBef>
        <a:spcAft>
          <a:spcPct val="0"/>
        </a:spcAft>
        <a:defRPr sz="4000">
          <a:solidFill>
            <a:schemeClr val="tx2"/>
          </a:solidFill>
          <a:latin typeface="Arial" charset="0"/>
          <a:ea typeface="黑体" pitchFamily="2" charset="-122"/>
        </a:defRPr>
      </a:lvl7pPr>
      <a:lvl8pPr marL="1371600" algn="l" rtl="0" eaLnBrk="1" fontAlgn="base" hangingPunct="1">
        <a:spcBef>
          <a:spcPct val="0"/>
        </a:spcBef>
        <a:spcAft>
          <a:spcPct val="0"/>
        </a:spcAft>
        <a:defRPr sz="4000">
          <a:solidFill>
            <a:schemeClr val="tx2"/>
          </a:solidFill>
          <a:latin typeface="Arial" charset="0"/>
          <a:ea typeface="黑体" pitchFamily="2" charset="-122"/>
        </a:defRPr>
      </a:lvl8pPr>
      <a:lvl9pPr marL="1828800" algn="l" rtl="0" eaLnBrk="1" fontAlgn="base" hangingPunct="1">
        <a:spcBef>
          <a:spcPct val="0"/>
        </a:spcBef>
        <a:spcAft>
          <a:spcPct val="0"/>
        </a:spcAft>
        <a:defRPr sz="4000">
          <a:solidFill>
            <a:schemeClr val="tx2"/>
          </a:solidFill>
          <a:latin typeface="Arial" charset="0"/>
          <a:ea typeface="黑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backgroud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6"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矩形 1"/>
          <p:cNvSpPr/>
          <p:nvPr/>
        </p:nvSpPr>
        <p:spPr>
          <a:xfrm>
            <a:off x="4540250" y="6661150"/>
            <a:ext cx="4572000" cy="152400"/>
          </a:xfrm>
          <a:prstGeom prst="rect">
            <a:avLst/>
          </a:prstGeom>
          <a:solidFill>
            <a:srgbClr val="7A7A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623085484"/>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5" descr="backgroud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0"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C0A3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753479867"/>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5" descr="backgroud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4"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484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407550505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5" descr="backgroud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8"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936C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55954424"/>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descr="backgroud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2"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0D33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79371726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backgroud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6"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矩形 1"/>
          <p:cNvSpPr/>
          <p:nvPr/>
        </p:nvSpPr>
        <p:spPr>
          <a:xfrm>
            <a:off x="4540250" y="6661150"/>
            <a:ext cx="4572000" cy="152400"/>
          </a:xfrm>
          <a:prstGeom prst="rect">
            <a:avLst/>
          </a:prstGeom>
          <a:solidFill>
            <a:srgbClr val="7A7A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359621787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5" descr="backgroud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196"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EDC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2755947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5" descr="backgroud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0"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818E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264662236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5" descr="backgroud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44"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546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834291247"/>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5" descr="backgroud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268"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D868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4080278910"/>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backgrouda"/>
          <p:cNvPicPr>
            <a:picLocks noChangeAspect="1" noChangeArrowheads="1"/>
          </p:cNvPicPr>
          <p:nvPr/>
        </p:nvPicPr>
        <p:blipFill>
          <a:blip r:embed="rId13">
            <a:extLst>
              <a:ext uri="{28A0092B-C50C-407E-A947-70E740481C1C}">
                <a14:useLocalDpi xmlns:a14="http://schemas.microsoft.com/office/drawing/2010/main" val="0"/>
              </a:ext>
            </a:extLst>
          </a:blip>
          <a:srcRect r="5173" b="517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p:cNvSpPr>
            <a:spLocks noGrp="1" noChangeArrowheads="1"/>
          </p:cNvSpPr>
          <p:nvPr>
            <p:ph type="title"/>
          </p:nvPr>
        </p:nvSpPr>
        <p:spPr bwMode="auto">
          <a:xfrm>
            <a:off x="5334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extLst>
      <p:ext uri="{BB962C8B-B14F-4D97-AF65-F5344CB8AC3E}">
        <p14:creationId xmlns:p14="http://schemas.microsoft.com/office/powerpoint/2010/main" val="3356799071"/>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rgbClr val="990000"/>
          </a:solidFill>
          <a:latin typeface="+mj-lt"/>
          <a:ea typeface="+mj-ea"/>
          <a:cs typeface="+mj-cs"/>
        </a:defRPr>
      </a:lvl1pPr>
      <a:lvl2pPr algn="ctr" rtl="0" eaLnBrk="1" fontAlgn="base" hangingPunct="1">
        <a:spcBef>
          <a:spcPct val="0"/>
        </a:spcBef>
        <a:spcAft>
          <a:spcPct val="0"/>
        </a:spcAft>
        <a:defRPr sz="4400">
          <a:solidFill>
            <a:srgbClr val="990000"/>
          </a:solidFill>
          <a:latin typeface="Arial" charset="0"/>
          <a:ea typeface="黑体" pitchFamily="2" charset="-122"/>
        </a:defRPr>
      </a:lvl2pPr>
      <a:lvl3pPr algn="ctr" rtl="0" eaLnBrk="1" fontAlgn="base" hangingPunct="1">
        <a:spcBef>
          <a:spcPct val="0"/>
        </a:spcBef>
        <a:spcAft>
          <a:spcPct val="0"/>
        </a:spcAft>
        <a:defRPr sz="4400">
          <a:solidFill>
            <a:srgbClr val="990000"/>
          </a:solidFill>
          <a:latin typeface="Arial" charset="0"/>
          <a:ea typeface="黑体" pitchFamily="2" charset="-122"/>
        </a:defRPr>
      </a:lvl3pPr>
      <a:lvl4pPr algn="ctr" rtl="0" eaLnBrk="1" fontAlgn="base" hangingPunct="1">
        <a:spcBef>
          <a:spcPct val="0"/>
        </a:spcBef>
        <a:spcAft>
          <a:spcPct val="0"/>
        </a:spcAft>
        <a:defRPr sz="4400">
          <a:solidFill>
            <a:srgbClr val="990000"/>
          </a:solidFill>
          <a:latin typeface="Arial" charset="0"/>
          <a:ea typeface="黑体" pitchFamily="2" charset="-122"/>
        </a:defRPr>
      </a:lvl4pPr>
      <a:lvl5pPr algn="ctr" rtl="0" eaLnBrk="1" fontAlgn="base" hangingPunct="1">
        <a:spcBef>
          <a:spcPct val="0"/>
        </a:spcBef>
        <a:spcAft>
          <a:spcPct val="0"/>
        </a:spcAft>
        <a:defRPr sz="4400">
          <a:solidFill>
            <a:srgbClr val="990000"/>
          </a:solidFill>
          <a:latin typeface="Arial" charset="0"/>
          <a:ea typeface="黑体" pitchFamily="2" charset="-122"/>
        </a:defRPr>
      </a:lvl5pPr>
      <a:lvl6pPr marL="457200" algn="ctr" rtl="0" eaLnBrk="1" fontAlgn="base" hangingPunct="1">
        <a:spcBef>
          <a:spcPct val="0"/>
        </a:spcBef>
        <a:spcAft>
          <a:spcPct val="0"/>
        </a:spcAft>
        <a:defRPr sz="4400">
          <a:solidFill>
            <a:srgbClr val="990000"/>
          </a:solidFill>
          <a:latin typeface="Arial" charset="0"/>
          <a:ea typeface="黑体" pitchFamily="2" charset="-122"/>
        </a:defRPr>
      </a:lvl6pPr>
      <a:lvl7pPr marL="914400" algn="ctr" rtl="0" eaLnBrk="1" fontAlgn="base" hangingPunct="1">
        <a:spcBef>
          <a:spcPct val="0"/>
        </a:spcBef>
        <a:spcAft>
          <a:spcPct val="0"/>
        </a:spcAft>
        <a:defRPr sz="4400">
          <a:solidFill>
            <a:srgbClr val="990000"/>
          </a:solidFill>
          <a:latin typeface="Arial" charset="0"/>
          <a:ea typeface="黑体" pitchFamily="2" charset="-122"/>
        </a:defRPr>
      </a:lvl7pPr>
      <a:lvl8pPr marL="1371600" algn="ctr" rtl="0" eaLnBrk="1" fontAlgn="base" hangingPunct="1">
        <a:spcBef>
          <a:spcPct val="0"/>
        </a:spcBef>
        <a:spcAft>
          <a:spcPct val="0"/>
        </a:spcAft>
        <a:defRPr sz="4400">
          <a:solidFill>
            <a:srgbClr val="990000"/>
          </a:solidFill>
          <a:latin typeface="Arial" charset="0"/>
          <a:ea typeface="黑体" pitchFamily="2" charset="-122"/>
        </a:defRPr>
      </a:lvl8pPr>
      <a:lvl9pPr marL="1828800" algn="ctr" rtl="0" eaLnBrk="1" fontAlgn="base" hangingPunct="1">
        <a:spcBef>
          <a:spcPct val="0"/>
        </a:spcBef>
        <a:spcAft>
          <a:spcPct val="0"/>
        </a:spcAft>
        <a:defRPr sz="4400">
          <a:solidFill>
            <a:srgbClr val="990000"/>
          </a:solidFill>
          <a:latin typeface="Arial" charset="0"/>
          <a:ea typeface="黑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backgroud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2" name="Rectangle 3"/>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 name="矩形 2"/>
          <p:cNvSpPr/>
          <p:nvPr/>
        </p:nvSpPr>
        <p:spPr>
          <a:xfrm>
            <a:off x="4572000" y="6629400"/>
            <a:ext cx="4495800" cy="228600"/>
          </a:xfrm>
          <a:prstGeom prst="rect">
            <a:avLst/>
          </a:prstGeom>
          <a:solidFill>
            <a:srgbClr val="8D00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374908982"/>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黑体" pitchFamily="2" charset="-122"/>
        </a:defRPr>
      </a:lvl2pPr>
      <a:lvl3pPr algn="l" rtl="0" eaLnBrk="1" fontAlgn="base" hangingPunct="1">
        <a:spcBef>
          <a:spcPct val="0"/>
        </a:spcBef>
        <a:spcAft>
          <a:spcPct val="0"/>
        </a:spcAft>
        <a:defRPr sz="4000">
          <a:solidFill>
            <a:schemeClr val="tx2"/>
          </a:solidFill>
          <a:latin typeface="Arial" charset="0"/>
          <a:ea typeface="黑体" pitchFamily="2" charset="-122"/>
        </a:defRPr>
      </a:lvl3pPr>
      <a:lvl4pPr algn="l" rtl="0" eaLnBrk="1" fontAlgn="base" hangingPunct="1">
        <a:spcBef>
          <a:spcPct val="0"/>
        </a:spcBef>
        <a:spcAft>
          <a:spcPct val="0"/>
        </a:spcAft>
        <a:defRPr sz="4000">
          <a:solidFill>
            <a:schemeClr val="tx2"/>
          </a:solidFill>
          <a:latin typeface="Arial" charset="0"/>
          <a:ea typeface="黑体" pitchFamily="2" charset="-122"/>
        </a:defRPr>
      </a:lvl4pPr>
      <a:lvl5pPr algn="l" rtl="0" eaLnBrk="1" fontAlgn="base" hangingPunct="1">
        <a:spcBef>
          <a:spcPct val="0"/>
        </a:spcBef>
        <a:spcAft>
          <a:spcPct val="0"/>
        </a:spcAft>
        <a:defRPr sz="4000">
          <a:solidFill>
            <a:schemeClr val="tx2"/>
          </a:solidFill>
          <a:latin typeface="Arial" charset="0"/>
          <a:ea typeface="黑体" pitchFamily="2" charset="-122"/>
        </a:defRPr>
      </a:lvl5pPr>
      <a:lvl6pPr marL="457200" algn="l" rtl="0" eaLnBrk="1" fontAlgn="base" hangingPunct="1">
        <a:spcBef>
          <a:spcPct val="0"/>
        </a:spcBef>
        <a:spcAft>
          <a:spcPct val="0"/>
        </a:spcAft>
        <a:defRPr sz="4000">
          <a:solidFill>
            <a:schemeClr val="tx2"/>
          </a:solidFill>
          <a:latin typeface="Arial" charset="0"/>
          <a:ea typeface="黑体" pitchFamily="2" charset="-122"/>
        </a:defRPr>
      </a:lvl6pPr>
      <a:lvl7pPr marL="914400" algn="l" rtl="0" eaLnBrk="1" fontAlgn="base" hangingPunct="1">
        <a:spcBef>
          <a:spcPct val="0"/>
        </a:spcBef>
        <a:spcAft>
          <a:spcPct val="0"/>
        </a:spcAft>
        <a:defRPr sz="4000">
          <a:solidFill>
            <a:schemeClr val="tx2"/>
          </a:solidFill>
          <a:latin typeface="Arial" charset="0"/>
          <a:ea typeface="黑体" pitchFamily="2" charset="-122"/>
        </a:defRPr>
      </a:lvl7pPr>
      <a:lvl8pPr marL="1371600" algn="l" rtl="0" eaLnBrk="1" fontAlgn="base" hangingPunct="1">
        <a:spcBef>
          <a:spcPct val="0"/>
        </a:spcBef>
        <a:spcAft>
          <a:spcPct val="0"/>
        </a:spcAft>
        <a:defRPr sz="4000">
          <a:solidFill>
            <a:schemeClr val="tx2"/>
          </a:solidFill>
          <a:latin typeface="Arial" charset="0"/>
          <a:ea typeface="黑体" pitchFamily="2" charset="-122"/>
        </a:defRPr>
      </a:lvl8pPr>
      <a:lvl9pPr marL="1828800" algn="l" rtl="0" eaLnBrk="1" fontAlgn="base" hangingPunct="1">
        <a:spcBef>
          <a:spcPct val="0"/>
        </a:spcBef>
        <a:spcAft>
          <a:spcPct val="0"/>
        </a:spcAft>
        <a:defRPr sz="4000">
          <a:solidFill>
            <a:schemeClr val="tx2"/>
          </a:solidFill>
          <a:latin typeface="Arial" charset="0"/>
          <a:ea typeface="黑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backgroud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6"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矩形 1"/>
          <p:cNvSpPr/>
          <p:nvPr/>
        </p:nvSpPr>
        <p:spPr>
          <a:xfrm>
            <a:off x="4540250" y="6661150"/>
            <a:ext cx="4572000" cy="152400"/>
          </a:xfrm>
          <a:prstGeom prst="rect">
            <a:avLst/>
          </a:prstGeom>
          <a:solidFill>
            <a:srgbClr val="7A7A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926690119"/>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5" descr="backgroud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0"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C0A3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880793742"/>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5" descr="backgroud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4"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484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367024400"/>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5" descr="backgroud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8"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936C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278986690"/>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5" descr="backgroud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0"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C0A3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423590101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descr="backgroud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2"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0D33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3114792607"/>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5" descr="backgroud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196"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EDC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943851590"/>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5" descr="backgroud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0"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818E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587813435"/>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5" descr="backgroud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44"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546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327486398"/>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5" descr="backgroud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268"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D868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613848294"/>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5" descr="backgroud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4"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484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372667564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5" descr="backgroud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8"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936C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4086025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descr="backgroud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2"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0D33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0544084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5" descr="backgroud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196"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EDC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209496967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5" descr="backgroud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auto">
          <a:xfrm>
            <a:off x="457200" y="1295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0" name="Rectangle 4"/>
          <p:cNvSpPr>
            <a:spLocks noGrp="1" noChangeArrowheads="1"/>
          </p:cNvSpPr>
          <p:nvPr>
            <p:ph type="body" idx="1"/>
          </p:nvPr>
        </p:nvSpPr>
        <p:spPr bwMode="auto">
          <a:xfrm>
            <a:off x="457200" y="21336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矩形 4"/>
          <p:cNvSpPr/>
          <p:nvPr/>
        </p:nvSpPr>
        <p:spPr>
          <a:xfrm>
            <a:off x="4540250" y="6661150"/>
            <a:ext cx="4572000" cy="152400"/>
          </a:xfrm>
          <a:prstGeom prst="rect">
            <a:avLst/>
          </a:prstGeom>
          <a:solidFill>
            <a:srgbClr val="818E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221529906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ea typeface="宋体" pitchFamily="2" charset="-122"/>
        </a:defRPr>
      </a:lvl2pPr>
      <a:lvl3pPr algn="l" rtl="0" eaLnBrk="1" fontAlgn="base" hangingPunct="1">
        <a:spcBef>
          <a:spcPct val="0"/>
        </a:spcBef>
        <a:spcAft>
          <a:spcPct val="0"/>
        </a:spcAft>
        <a:defRPr sz="4000">
          <a:solidFill>
            <a:schemeClr val="tx2"/>
          </a:solidFill>
          <a:latin typeface="Arial" charset="0"/>
          <a:ea typeface="宋体" pitchFamily="2" charset="-122"/>
        </a:defRPr>
      </a:lvl3pPr>
      <a:lvl4pPr algn="l" rtl="0" eaLnBrk="1" fontAlgn="base" hangingPunct="1">
        <a:spcBef>
          <a:spcPct val="0"/>
        </a:spcBef>
        <a:spcAft>
          <a:spcPct val="0"/>
        </a:spcAft>
        <a:defRPr sz="4000">
          <a:solidFill>
            <a:schemeClr val="tx2"/>
          </a:solidFill>
          <a:latin typeface="Arial" charset="0"/>
          <a:ea typeface="宋体" pitchFamily="2" charset="-122"/>
        </a:defRPr>
      </a:lvl4pPr>
      <a:lvl5pPr algn="l" rtl="0" eaLnBrk="1" fontAlgn="base" hangingPunct="1">
        <a:spcBef>
          <a:spcPct val="0"/>
        </a:spcBef>
        <a:spcAft>
          <a:spcPct val="0"/>
        </a:spcAft>
        <a:defRPr sz="4000">
          <a:solidFill>
            <a:schemeClr val="tx2"/>
          </a:solidFill>
          <a:latin typeface="Arial" charset="0"/>
          <a:ea typeface="宋体" pitchFamily="2" charset="-122"/>
        </a:defRPr>
      </a:lvl5pPr>
      <a:lvl6pPr marL="457200" algn="l" rtl="0" eaLnBrk="1" fontAlgn="base" hangingPunct="1">
        <a:spcBef>
          <a:spcPct val="0"/>
        </a:spcBef>
        <a:spcAft>
          <a:spcPct val="0"/>
        </a:spcAft>
        <a:defRPr sz="4000">
          <a:solidFill>
            <a:schemeClr val="tx2"/>
          </a:solidFill>
          <a:latin typeface="Arial" charset="0"/>
          <a:ea typeface="宋体" pitchFamily="2" charset="-122"/>
        </a:defRPr>
      </a:lvl6pPr>
      <a:lvl7pPr marL="914400" algn="l" rtl="0" eaLnBrk="1" fontAlgn="base" hangingPunct="1">
        <a:spcBef>
          <a:spcPct val="0"/>
        </a:spcBef>
        <a:spcAft>
          <a:spcPct val="0"/>
        </a:spcAft>
        <a:defRPr sz="4000">
          <a:solidFill>
            <a:schemeClr val="tx2"/>
          </a:solidFill>
          <a:latin typeface="Arial" charset="0"/>
          <a:ea typeface="宋体" pitchFamily="2" charset="-122"/>
        </a:defRPr>
      </a:lvl7pPr>
      <a:lvl8pPr marL="1371600" algn="l" rtl="0" eaLnBrk="1" fontAlgn="base" hangingPunct="1">
        <a:spcBef>
          <a:spcPct val="0"/>
        </a:spcBef>
        <a:spcAft>
          <a:spcPct val="0"/>
        </a:spcAft>
        <a:defRPr sz="4000">
          <a:solidFill>
            <a:schemeClr val="tx2"/>
          </a:solidFill>
          <a:latin typeface="Arial" charset="0"/>
          <a:ea typeface="宋体" pitchFamily="2" charset="-122"/>
        </a:defRPr>
      </a:lvl8pPr>
      <a:lvl9pPr marL="1828800" algn="l"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0.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22.xml"/><Relationship Id="rId5" Type="http://schemas.openxmlformats.org/officeDocument/2006/relationships/image" Target="../media/image37.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65.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6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image" Target="../media/image17.wmf"/><Relationship Id="rId12" Type="http://schemas.openxmlformats.org/officeDocument/2006/relationships/oleObject" Target="../embeddings/oleObject4.bin"/><Relationship Id="rId2" Type="http://schemas.openxmlformats.org/officeDocument/2006/relationships/slideLayout" Target="../slideLayouts/slideLayout12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9.wmf"/><Relationship Id="rId5" Type="http://schemas.openxmlformats.org/officeDocument/2006/relationships/image" Target="../media/image23.emf"/><Relationship Id="rId15" Type="http://schemas.openxmlformats.org/officeDocument/2006/relationships/image" Target="../media/image21.wmf"/><Relationship Id="rId10" Type="http://schemas.openxmlformats.org/officeDocument/2006/relationships/oleObject" Target="../embeddings/oleObject3.bin"/><Relationship Id="rId4" Type="http://schemas.openxmlformats.org/officeDocument/2006/relationships/image" Target="../media/image22.png"/><Relationship Id="rId9" Type="http://schemas.openxmlformats.org/officeDocument/2006/relationships/image" Target="../media/image18.wmf"/><Relationship Id="rId1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693863" y="3878945"/>
            <a:ext cx="5450137" cy="495164"/>
          </a:xfrm>
        </p:spPr>
        <p:txBody>
          <a:bodyPr>
            <a:noAutofit/>
          </a:bodyPr>
          <a:lstStyle/>
          <a:p>
            <a:r>
              <a:rPr lang="en-US" altLang="zh-CN" sz="2400" b="1" dirty="0" smtClean="0">
                <a:latin typeface="+mj-ea"/>
                <a:ea typeface="+mj-ea"/>
              </a:rPr>
              <a:t>——</a:t>
            </a:r>
            <a:r>
              <a:rPr lang="zh-CN" altLang="en-US" sz="2400" b="1" dirty="0">
                <a:latin typeface="+mj-ea"/>
              </a:rPr>
              <a:t>齐少勉 赵</a:t>
            </a:r>
            <a:r>
              <a:rPr lang="zh-CN" altLang="en-US" sz="2400" b="1" dirty="0" smtClean="0">
                <a:latin typeface="+mj-ea"/>
              </a:rPr>
              <a:t>阳 胡</a:t>
            </a:r>
            <a:r>
              <a:rPr lang="zh-CN" altLang="en-US" sz="2400" b="1" dirty="0">
                <a:latin typeface="+mj-ea"/>
              </a:rPr>
              <a:t>志</a:t>
            </a:r>
            <a:r>
              <a:rPr lang="zh-CN" altLang="en-US" sz="2400" b="1" dirty="0" smtClean="0">
                <a:latin typeface="+mj-ea"/>
              </a:rPr>
              <a:t>刚 郭文惠 葛军</a:t>
            </a:r>
            <a:endParaRPr lang="zh-CN" altLang="en-US" sz="2400" b="1" dirty="0">
              <a:latin typeface="+mj-ea"/>
            </a:endParaRPr>
          </a:p>
          <a:p>
            <a:endParaRPr lang="zh-CN" altLang="en-US" sz="2400" b="1" dirty="0">
              <a:latin typeface="+mj-ea"/>
            </a:endParaRPr>
          </a:p>
          <a:p>
            <a:endParaRPr lang="zh-CN" altLang="en-US" sz="2400" b="1" dirty="0">
              <a:latin typeface="+mj-ea"/>
            </a:endParaRPr>
          </a:p>
        </p:txBody>
      </p:sp>
      <p:sp>
        <p:nvSpPr>
          <p:cNvPr id="4" name="矩形 3"/>
          <p:cNvSpPr/>
          <p:nvPr/>
        </p:nvSpPr>
        <p:spPr>
          <a:xfrm>
            <a:off x="152401" y="2456346"/>
            <a:ext cx="8991599" cy="830997"/>
          </a:xfrm>
          <a:prstGeom prst="rect">
            <a:avLst/>
          </a:prstGeom>
          <a:noFill/>
        </p:spPr>
        <p:txBody>
          <a:bodyPr wrap="square" lIns="91440" tIns="45720" rIns="91440" bIns="45720">
            <a:spAutoFit/>
          </a:bodyPr>
          <a:lstStyle/>
          <a:p>
            <a:pPr algn="ctr"/>
            <a:r>
              <a:rPr lang="en-US" altLang="zh-CN" sz="4800" b="1" i="0" dirty="0" smtClean="0">
                <a:solidFill>
                  <a:srgbClr val="333333"/>
                </a:solidFill>
                <a:effectLst/>
              </a:rPr>
              <a:t>Catalysis in 2D Material</a:t>
            </a:r>
            <a:endParaRPr lang="zh-CN" altLang="en-US" sz="4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149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956" y="1275996"/>
            <a:ext cx="814014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bandgap of the condensed graphitic carbon nitride (g-C</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4</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is estimated to be 2.7 eV. This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bandgap is sufficiently large </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to overcome the endothermic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character of the water-splitting reaction (</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requiring 1.23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eV theoretically)</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b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b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a:off x="5471219" y="2682235"/>
            <a:ext cx="2947224" cy="3208040"/>
          </a:xfrm>
          <a:prstGeom prst="rect">
            <a:avLst/>
          </a:prstGeom>
        </p:spPr>
      </p:pic>
      <p:pic>
        <p:nvPicPr>
          <p:cNvPr id="10" name="图片 9"/>
          <p:cNvPicPr>
            <a:picLocks noChangeAspect="1"/>
          </p:cNvPicPr>
          <p:nvPr/>
        </p:nvPicPr>
        <p:blipFill>
          <a:blip r:embed="rId4"/>
          <a:stretch>
            <a:fillRect/>
          </a:stretch>
        </p:blipFill>
        <p:spPr>
          <a:xfrm>
            <a:off x="476956" y="2324435"/>
            <a:ext cx="4701331" cy="3771750"/>
          </a:xfrm>
          <a:prstGeom prst="rect">
            <a:avLst/>
          </a:prstGeom>
        </p:spPr>
      </p:pic>
      <p:sp>
        <p:nvSpPr>
          <p:cNvPr id="11" name="矩形 10"/>
          <p:cNvSpPr/>
          <p:nvPr/>
        </p:nvSpPr>
        <p:spPr>
          <a:xfrm>
            <a:off x="4101737" y="6581001"/>
            <a:ext cx="504226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等线" panose="02010600030101010101" pitchFamily="2" charset="-122"/>
                <a:cs typeface="+mn-cs"/>
              </a:rPr>
              <a:t>Wang X, Maeda K, Thomas A, et al. Nature materials, 2009, 8(1): 76-80.</a:t>
            </a:r>
            <a:endParaRPr kumimoji="0" lang="zh-CN" altLang="en-US" sz="1200" b="0" i="0" u="none" strike="noStrike" kern="1200" cap="none" spc="0" normalizeH="0" baseline="0" noProof="0" dirty="0">
              <a:ln>
                <a:noFill/>
              </a:ln>
              <a:solidFill>
                <a:prstClr val="black"/>
              </a:solidFill>
              <a:effectLst/>
              <a:uLnTx/>
              <a:uFillTx/>
              <a:latin typeface="Arial"/>
              <a:ea typeface="等线" panose="02010600030101010101" pitchFamily="2" charset="-122"/>
              <a:cs typeface="+mn-cs"/>
            </a:endParaRPr>
          </a:p>
        </p:txBody>
      </p:sp>
    </p:spTree>
    <p:extLst>
      <p:ext uri="{BB962C8B-B14F-4D97-AF65-F5344CB8AC3E}">
        <p14:creationId xmlns:p14="http://schemas.microsoft.com/office/powerpoint/2010/main" val="1283739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4860234" y="578669"/>
            <a:ext cx="4154557" cy="3564356"/>
          </a:xfrm>
          <a:prstGeom prst="rect">
            <a:avLst/>
          </a:prstGeom>
        </p:spPr>
      </p:pic>
      <p:sp>
        <p:nvSpPr>
          <p:cNvPr id="9" name="矩形 8"/>
          <p:cNvSpPr/>
          <p:nvPr/>
        </p:nvSpPr>
        <p:spPr>
          <a:xfrm>
            <a:off x="487017" y="1760682"/>
            <a:ext cx="4572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Time courses of H</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production from water containing 10 vol.% methanol as an electron donor by bare g-C</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4</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under visible light irradiation (of wavelength larger than 420 nm)</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矩形 10"/>
          <p:cNvSpPr/>
          <p:nvPr/>
        </p:nvSpPr>
        <p:spPr>
          <a:xfrm>
            <a:off x="4111107" y="6548160"/>
            <a:ext cx="503289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Arial"/>
                <a:ea typeface="等线" panose="02010600030101010101" pitchFamily="2" charset="-122"/>
                <a:cs typeface="+mn-cs"/>
              </a:rPr>
              <a:t>Wang X, Maeda K, Thomas A, et al. Nature materials, 2009, 8(1): 76-80</a:t>
            </a: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rPr>
              <a:t>.</a:t>
            </a:r>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3" name="矩形 12"/>
          <p:cNvSpPr/>
          <p:nvPr/>
        </p:nvSpPr>
        <p:spPr>
          <a:xfrm>
            <a:off x="487017" y="4500670"/>
            <a:ext cx="745434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estimated quantum efficiency of the Pt-modified C3N4 catalyst is still rather low (approximately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0.1%</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with irradiation of 420–460 nm).</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本框 1"/>
              <p:cNvSpPr txBox="1"/>
              <p:nvPr/>
            </p:nvSpPr>
            <p:spPr>
              <a:xfrm>
                <a:off x="5943600" y="1254034"/>
                <a:ext cx="15806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Arial"/>
                    <a:ea typeface="宋体"/>
                    <a:cs typeface="+mn-cs"/>
                  </a:rPr>
                  <a:t>~ 0.3 </a:t>
                </a:r>
                <a14:m>
                  <m:oMath xmlns:m="http://schemas.openxmlformats.org/officeDocument/2006/math">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𝜇</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𝑚𝑜𝑙</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h</m:t>
                    </m:r>
                  </m:oMath>
                </a14:m>
                <a:endParaRPr kumimoji="0" lang="zh-CN" altLang="en-US" sz="1800" b="0" i="0" u="none" strike="noStrike" kern="1200" cap="none" spc="0" normalizeH="0" baseline="0" noProof="0" dirty="0">
                  <a:ln>
                    <a:noFill/>
                  </a:ln>
                  <a:solidFill>
                    <a:srgbClr val="000000"/>
                  </a:solidFill>
                  <a:effectLst/>
                  <a:uLnTx/>
                  <a:uFillTx/>
                  <a:latin typeface="Arial"/>
                  <a:ea typeface="宋体"/>
                  <a:cs typeface="+mn-cs"/>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5943600" y="1254034"/>
                <a:ext cx="1580606" cy="369332"/>
              </a:xfrm>
              <a:prstGeom prst="rect">
                <a:avLst/>
              </a:prstGeom>
              <a:blipFill>
                <a:blip r:embed="rId4"/>
                <a:stretch>
                  <a:fillRect l="-3089"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854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65709" y="6582118"/>
            <a:ext cx="4314768" cy="27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Arial"/>
                <a:ea typeface="等线" panose="02010600030101010101" pitchFamily="2" charset="-122"/>
                <a:cs typeface="+mn-cs"/>
              </a:rPr>
              <a:t>Liu J, Liu Y, Liu N, et al. Science, 2015, 347(6225): 970-974</a:t>
            </a:r>
            <a:r>
              <a:rPr kumimoji="0" lang="en-US" altLang="zh-CN" sz="1200" b="0" i="0" u="none" strike="noStrike" kern="1200" cap="none" spc="0" normalizeH="0" baseline="0" noProof="0" dirty="0" smtClean="0">
                <a:ln>
                  <a:noFill/>
                </a:ln>
                <a:solidFill>
                  <a:prstClr val="black"/>
                </a:solidFill>
                <a:effectLst/>
                <a:uLnTx/>
                <a:uFillTx/>
                <a:latin typeface="Arial" panose="020B0604020202020204" pitchFamily="34" charset="0"/>
                <a:ea typeface="等线" panose="02010600030101010101" pitchFamily="2" charset="-122"/>
                <a:cs typeface="+mn-cs"/>
              </a:rPr>
              <a:t>.</a:t>
            </a:r>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 name="矩形 2"/>
          <p:cNvSpPr/>
          <p:nvPr/>
        </p:nvSpPr>
        <p:spPr>
          <a:xfrm>
            <a:off x="298175" y="1259167"/>
            <a:ext cx="639086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typical concerted four-electron process for water splitting is</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文本框 3"/>
              <p:cNvSpPr txBox="1"/>
              <p:nvPr/>
            </p:nvSpPr>
            <p:spPr>
              <a:xfrm>
                <a:off x="2380419" y="1946262"/>
                <a:ext cx="3230218"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H</m:t>
                          </m:r>
                        </m:e>
                        <m:sub>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O</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H</m:t>
                          </m:r>
                        </m:e>
                        <m:sub>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O</m:t>
                          </m:r>
                        </m:e>
                        <m:sub>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2380419" y="1946262"/>
                <a:ext cx="3230218" cy="307777"/>
              </a:xfrm>
              <a:prstGeom prst="rect">
                <a:avLst/>
              </a:prstGeom>
              <a:blipFill>
                <a:blip r:embed="rId3"/>
                <a:stretch>
                  <a:fillRect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427645" y="2399890"/>
                <a:ext cx="744754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H</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sub>
                    </m:s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 </m:t>
                    </m:r>
                  </m:oMath>
                </a14:m>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generation site:</a:t>
                </a: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rPr>
                  <a:t>           </a:t>
                </a:r>
                <a14:m>
                  <m:oMath xmlns:m="http://schemas.openxmlformats.org/officeDocument/2006/math">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4</m:t>
                    </m:r>
                    <m:sSup>
                      <m:sSup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m:rPr>
                            <m:sty m:val="p"/>
                          </m:rP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e</m:t>
                        </m:r>
                      </m:e>
                      <m:sup>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+4</m:t>
                    </m:r>
                    <m:sSup>
                      <m:sSup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m:rPr>
                            <m:sty m:val="p"/>
                          </m:rP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H</m:t>
                        </m:r>
                      </m:e>
                      <m:sup>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a14:m>
                <a:endPar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O</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sub>
                    </m:sSub>
                  </m:oMath>
                </a14:m>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generation site</a:t>
                </a: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rPr>
                  <a:t>:            </a:t>
                </a:r>
                <a14:m>
                  <m:oMath xmlns:m="http://schemas.openxmlformats.org/officeDocument/2006/math">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2</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H</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O</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4</m:t>
                    </m:r>
                    <m:sSup>
                      <m:sSup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m:rPr>
                            <m:sty m:val="p"/>
                          </m:rP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H</m:t>
                        </m:r>
                      </m:e>
                      <m:sup>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4</m:t>
                    </m:r>
                    <m:sSup>
                      <m:sSup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m:rPr>
                            <m:sty m:val="p"/>
                          </m:rP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e</m:t>
                        </m:r>
                      </m:e>
                      <m:sup>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a14:m>
                <a:r>
                  <a:rPr kumimoji="0" lang="zh-CN" altLang="en-US" sz="1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rPr>
                  <a:t>1.23 eV</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427645" y="2399890"/>
                <a:ext cx="7447547" cy="954107"/>
              </a:xfrm>
              <a:prstGeom prst="rect">
                <a:avLst/>
              </a:prstGeom>
              <a:blipFill>
                <a:blip r:embed="rId4"/>
                <a:stretch>
                  <a:fillRect t="-4487" b="-64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98175" y="3522193"/>
                <a:ext cx="77064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stepwise </a:t>
                </a:r>
                <a14:m>
                  <m:oMath xmlns:m="http://schemas.openxmlformats.org/officeDocument/2006/math">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sSup>
                      <m:sSup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p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e</m:t>
                        </m:r>
                      </m:e>
                      <m:sup>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m:t>
                        </m:r>
                      </m:sup>
                    </m:sSup>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sSup>
                      <m:sSup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p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e</m:t>
                        </m:r>
                      </m:e>
                      <m:sup>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m:t>
                        </m:r>
                      </m:sup>
                    </m:sSup>
                  </m:oMath>
                </a14:m>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two-step pathway is</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98175" y="3522193"/>
                <a:ext cx="7706488" cy="369332"/>
              </a:xfrm>
              <a:prstGeom prst="rect">
                <a:avLst/>
              </a:prstGeom>
              <a:blipFill>
                <a:blip r:embed="rId5"/>
                <a:stretch>
                  <a:fillRect l="-712"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2401346" y="4053436"/>
                <a:ext cx="3230218"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H</m:t>
                          </m:r>
                        </m:e>
                        <m:sub>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O</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H</m:t>
                          </m:r>
                        </m:e>
                        <m:sub>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O</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H</m:t>
                          </m:r>
                        </m:e>
                        <m:sub>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2401346" y="4053436"/>
                <a:ext cx="3230218" cy="307777"/>
              </a:xfrm>
              <a:prstGeom prst="rect">
                <a:avLst/>
              </a:prstGeom>
              <a:blipFill>
                <a:blip r:embed="rId6"/>
                <a:stretch>
                  <a:fillRect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19719" y="4491004"/>
                <a:ext cx="744754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H</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sub>
                    </m:s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 </m:t>
                    </m:r>
                  </m:oMath>
                </a14:m>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generation site</a:t>
                </a: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rPr>
                  <a:t>:            </a:t>
                </a:r>
                <a14:m>
                  <m:oMath xmlns:m="http://schemas.openxmlformats.org/officeDocument/2006/math">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2</m:t>
                    </m:r>
                    <m:sSup>
                      <m:sSup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m:rPr>
                            <m:sty m:val="p"/>
                          </m:rP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e</m:t>
                        </m:r>
                      </m:e>
                      <m:sup>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+2</m:t>
                    </m:r>
                    <m:sSup>
                      <m:sSup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m:rPr>
                            <m:sty m:val="p"/>
                          </m:rP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H</m:t>
                        </m:r>
                      </m:e>
                      <m:sup>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a14:m>
                <a:endPar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O</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等线" panose="02010600030101010101" pitchFamily="2" charset="-122"/>
                            <a:cs typeface="Times New Roman" panose="02020603050405020304" pitchFamily="18" charset="0"/>
                          </a:rPr>
                          <m:t>2</m:t>
                        </m:r>
                      </m:sub>
                    </m:sSub>
                  </m:oMath>
                </a14:m>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generation site:            </a:t>
                </a:r>
                <a14:m>
                  <m:oMath xmlns:m="http://schemas.openxmlformats.org/officeDocument/2006/math">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2</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H</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cs typeface="+mn-cs"/>
                      </a:rPr>
                      <m:t>O</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2</m:t>
                    </m:r>
                    <m:sSup>
                      <m:sSup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m:rPr>
                            <m:sty m:val="p"/>
                          </m:rP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H</m:t>
                        </m:r>
                      </m:e>
                      <m:sup>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Sup>
                      <m:sSup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m:rPr>
                            <m:sty m:val="p"/>
                          </m:rP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e</m:t>
                        </m:r>
                      </m:e>
                      <m:sup>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a14:m>
                <a:r>
                  <a:rPr kumimoji="0" lang="zh-CN" altLang="en-US" sz="1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rPr>
                  <a:t>                </a:t>
                </a: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rPr>
                  <a:t>1.78 eV</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519719" y="4491004"/>
                <a:ext cx="7447547" cy="954107"/>
              </a:xfrm>
              <a:prstGeom prst="rect">
                <a:avLst/>
              </a:prstGeom>
              <a:blipFill>
                <a:blip r:embed="rId7"/>
                <a:stretch>
                  <a:fillRect t="-4487" b="-64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895035" y="5445111"/>
                <a:ext cx="2200987"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H</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m:t>
                      </m:r>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num>
                        <m:den>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den>
                      </m:f>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m:t>
                          </m:r>
                        </m:e>
                        <m:sub>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mc:Choice>
        <mc:Fallback xmlns="">
          <p:sp>
            <p:nvSpPr>
              <p:cNvPr id="10" name="矩形 9"/>
              <p:cNvSpPr>
                <a:spLocks noRot="1" noChangeAspect="1" noMove="1" noResize="1" noEditPoints="1" noAdjustHandles="1" noChangeArrowheads="1" noChangeShapeType="1" noTextEdit="1"/>
              </p:cNvSpPr>
              <p:nvPr/>
            </p:nvSpPr>
            <p:spPr>
              <a:xfrm>
                <a:off x="2895035" y="5445111"/>
                <a:ext cx="2200987" cy="610936"/>
              </a:xfrm>
              <a:prstGeom prst="rect">
                <a:avLst/>
              </a:prstGeom>
              <a:blipFill>
                <a:blip r:embed="rId8"/>
                <a:stretch>
                  <a:fillRect/>
                </a:stretch>
              </a:blipFill>
            </p:spPr>
            <p:txBody>
              <a:bodyPr/>
              <a:lstStyle/>
              <a:p>
                <a:r>
                  <a:rPr lang="zh-CN" altLang="en-US">
                    <a:noFill/>
                  </a:rPr>
                  <a:t> </a:t>
                </a:r>
              </a:p>
            </p:txBody>
          </p:sp>
        </mc:Fallback>
      </mc:AlternateContent>
      <p:sp>
        <p:nvSpPr>
          <p:cNvPr id="11" name="文本框 10"/>
          <p:cNvSpPr txBox="1"/>
          <p:nvPr/>
        </p:nvSpPr>
        <p:spPr>
          <a:xfrm>
            <a:off x="6484748" y="5645426"/>
            <a:ext cx="9865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rPr>
              <a:t>-1.1 eV</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266323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6956" y="1311485"/>
            <a:ext cx="796490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Carbon </a:t>
            </a:r>
            <a:r>
              <a:rPr kumimoji="0" lang="en-US" altLang="zh-CN" sz="18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nanodots</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18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CDots</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monodisperse graphite particles less than 10 nm in diameter) </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possess high catalytic activity (by chemical catalysis; no light is needed) for </a:t>
            </a:r>
            <a:r>
              <a:rPr kumimoji="0" lang="en-US" altLang="zh-CN" sz="1800" b="0" i="0" u="none" strike="noStrike" kern="1200" cap="none" spc="0" normalizeH="0" baseline="0" noProof="0" dirty="0" smtClean="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rPr>
              <a:t>H</a:t>
            </a:r>
            <a:r>
              <a:rPr kumimoji="0" lang="en-US" altLang="zh-CN" sz="1800" b="0" i="0" u="none" strike="noStrike" kern="1200" cap="none" spc="0" normalizeH="0" baseline="-25000" noProof="0" dirty="0" smtClean="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en-US" altLang="zh-CN" sz="1800" b="0" i="0" u="none" strike="noStrike" kern="1200" cap="none" spc="0" normalizeH="0" baseline="0" noProof="0" dirty="0" smtClean="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rPr>
              <a:t>O</a:t>
            </a:r>
            <a:r>
              <a:rPr kumimoji="0" lang="en-US" altLang="zh-CN" sz="1800" b="0" i="0" u="none" strike="noStrike" kern="1200" cap="none" spc="0" normalizeH="0" baseline="-25000" noProof="0" dirty="0" smtClean="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en-US" altLang="zh-CN" sz="1800" b="0" i="0" u="none" strike="noStrike" kern="1200" cap="none" spc="0" normalizeH="0" baseline="0" noProof="0" dirty="0" smtClean="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rPr>
              <a:t> decomposition</a:t>
            </a:r>
            <a:endParaRPr kumimoji="0" lang="zh-CN" alt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99" y="2350569"/>
            <a:ext cx="5605818" cy="3590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
          <p:cNvSpPr txBox="1">
            <a:spLocks noChangeArrowheads="1"/>
          </p:cNvSpPr>
          <p:nvPr/>
        </p:nvSpPr>
        <p:spPr bwMode="auto">
          <a:xfrm>
            <a:off x="1920819" y="6114882"/>
            <a:ext cx="5180512" cy="29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GB" altLang="zh-CN" sz="1600" b="0" i="0" u="none" strike="noStrike" kern="1200" cap="none" spc="0" normalizeH="0" baseline="0" noProof="0" dirty="0" smtClean="0">
                <a:ln>
                  <a:noFill/>
                </a:ln>
                <a:solidFill>
                  <a:srgbClr val="000000"/>
                </a:solidFill>
                <a:effectLst/>
                <a:uLnTx/>
                <a:uFillTx/>
                <a:latin typeface="Arial" panose="020B0604020202020204" pitchFamily="34" charset="0"/>
                <a:ea typeface="等线" panose="02010600030101010101" pitchFamily="2" charset="-122"/>
              </a:rPr>
              <a:t>TEM </a:t>
            </a:r>
            <a:r>
              <a:rPr kumimoji="0" lang="en-GB" altLang="zh-CN" sz="16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pitchFamily="2" charset="-122"/>
              </a:rPr>
              <a:t>image of a grain of the CDots-C3N4 </a:t>
            </a:r>
            <a:r>
              <a:rPr kumimoji="0" lang="en-GB" altLang="zh-CN" sz="1600" b="0" i="0" u="none" strike="noStrike" kern="1200" cap="none" spc="0" normalizeH="0" baseline="0" noProof="0" dirty="0" smtClean="0">
                <a:ln>
                  <a:noFill/>
                </a:ln>
                <a:solidFill>
                  <a:srgbClr val="000000"/>
                </a:solidFill>
                <a:effectLst/>
                <a:uLnTx/>
                <a:uFillTx/>
                <a:latin typeface="Arial" panose="020B0604020202020204" pitchFamily="34" charset="0"/>
                <a:ea typeface="等线" panose="02010600030101010101" pitchFamily="2" charset="-122"/>
              </a:rPr>
              <a:t>composite</a:t>
            </a:r>
            <a:r>
              <a:rPr kumimoji="0" lang="en-GB" altLang="zh-CN" sz="1400" b="0" i="0" u="none" strike="noStrike" kern="1200" cap="none" spc="0" normalizeH="0" baseline="0" noProof="0" dirty="0" smtClean="0">
                <a:ln>
                  <a:noFill/>
                </a:ln>
                <a:solidFill>
                  <a:srgbClr val="000000"/>
                </a:solidFill>
                <a:effectLst/>
                <a:uLnTx/>
                <a:uFillTx/>
                <a:latin typeface="Arial" panose="020B0604020202020204" pitchFamily="34" charset="0"/>
                <a:ea typeface="等线" panose="02010600030101010101" pitchFamily="2" charset="-122"/>
              </a:rPr>
              <a:t> </a:t>
            </a:r>
            <a:endParaRPr kumimoji="0" lang="en-GB" altLang="zh-CN" sz="1400" b="0" i="0" u="none" strike="noStrike" kern="1200" cap="none" spc="0" normalizeH="0" baseline="0" noProof="0" dirty="0">
              <a:ln>
                <a:noFill/>
              </a:ln>
              <a:solidFill>
                <a:srgbClr val="000000"/>
              </a:solidFill>
              <a:effectLst/>
              <a:uLnTx/>
              <a:uFillTx/>
              <a:latin typeface="Arial" panose="020B0604020202020204" pitchFamily="34" charset="0"/>
              <a:ea typeface="等线" panose="02010600030101010101" pitchFamily="2" charset="-122"/>
            </a:endParaRPr>
          </a:p>
        </p:txBody>
      </p:sp>
      <p:sp>
        <p:nvSpPr>
          <p:cNvPr id="6" name="矩形 5"/>
          <p:cNvSpPr/>
          <p:nvPr/>
        </p:nvSpPr>
        <p:spPr>
          <a:xfrm>
            <a:off x="4907092" y="6581001"/>
            <a:ext cx="423690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panose="020B0604020202020204" pitchFamily="34" charset="0"/>
                <a:ea typeface="等线" panose="02010600030101010101" pitchFamily="2" charset="-122"/>
                <a:cs typeface="+mn-cs"/>
              </a:rPr>
              <a:t>Liu J, Liu Y, Liu N, et al. Science, 2015, 347(6225): 970-974.</a:t>
            </a:r>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3637992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8776" b="51743"/>
          <a:stretch/>
        </p:blipFill>
        <p:spPr bwMode="auto">
          <a:xfrm>
            <a:off x="443023" y="1632480"/>
            <a:ext cx="3719065" cy="29037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矩形 4"/>
          <p:cNvSpPr/>
          <p:nvPr/>
        </p:nvSpPr>
        <p:spPr>
          <a:xfrm>
            <a:off x="4934388" y="6581001"/>
            <a:ext cx="420961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panose="020B0604020202020204" pitchFamily="34" charset="0"/>
                <a:ea typeface="等线" panose="02010600030101010101" pitchFamily="2" charset="-122"/>
                <a:cs typeface="+mn-cs"/>
              </a:rPr>
              <a:t>Liu J, Liu Y, Liu N, et al. Science, 2015, 347(6225): 970-974.</a:t>
            </a:r>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6" name="矩形 5"/>
          <p:cNvSpPr/>
          <p:nvPr/>
        </p:nvSpPr>
        <p:spPr>
          <a:xfrm>
            <a:off x="280501" y="4737418"/>
            <a:ext cx="404411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incorporation of </a:t>
            </a:r>
            <a:r>
              <a:rPr kumimoji="0" lang="en-US" altLang="zh-CN"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CDots</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into the C</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4</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leads to an increase in the </a:t>
            </a:r>
            <a:r>
              <a:rPr kumimoji="0" lang="en-US" altLang="zh-CN"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ultravioletvisible</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(UV-vis) absorption over the entire wavelength range investigated </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1134" b="49336"/>
          <a:stretch/>
        </p:blipFill>
        <p:spPr bwMode="auto">
          <a:xfrm>
            <a:off x="4736633" y="1488267"/>
            <a:ext cx="4196219" cy="31908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8" name="矩形 7"/>
              <p:cNvSpPr/>
              <p:nvPr/>
            </p:nvSpPr>
            <p:spPr>
              <a:xfrm>
                <a:off x="4656113" y="4820665"/>
                <a:ext cx="4357261"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Typical time course of H</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and O</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production from water under visible light catalyzed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by </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non-optimized  CDots-C</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4</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Cdots</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concentration, 1.6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10</a:t>
                </a:r>
                <a:r>
                  <a:rPr kumimoji="0" lang="en-US" altLang="zh-CN" sz="18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gCDots</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gcatalyst</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Contrary to </a:t>
                </a:r>
                <a:r>
                  <a:rPr kumimoji="0" lang="en-US" altLang="zh-CN" sz="1800" b="0" i="0" u="none" strike="noStrike" kern="1200" cap="none" spc="0" normalizeH="0" baseline="0" noProof="0" dirty="0" smtClean="0">
                    <a:ln>
                      <a:noFill/>
                    </a:ln>
                    <a:solidFill>
                      <a:srgbClr val="0000FF"/>
                    </a:solidFill>
                    <a:effectLst/>
                    <a:uLnTx/>
                    <a:uFillTx/>
                    <a:latin typeface="Times New Roman" panose="02020603050405020304" pitchFamily="18" charset="0"/>
                    <a:ea typeface="等线" panose="02010600030101010101" pitchFamily="2" charset="-122"/>
                    <a:cs typeface="Times New Roman" panose="02020603050405020304" pitchFamily="18" charset="0"/>
                  </a:rPr>
                  <a:t>0.3</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14:m>
                  <m:oMath xmlns:m="http://schemas.openxmlformats.org/officeDocument/2006/math">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𝜇</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𝑚𝑜𝑙</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h</m:t>
                    </m:r>
                  </m:oMath>
                </a14:m>
                <a:r>
                  <a:rPr kumimoji="0" lang="zh-CN"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without </a:t>
                </a:r>
                <a:r>
                  <a:rPr kumimoji="0" lang="en-US" altLang="zh-CN"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CDots</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4656113" y="4820665"/>
                <a:ext cx="4357261" cy="1477328"/>
              </a:xfrm>
              <a:prstGeom prst="rect">
                <a:avLst/>
              </a:prstGeom>
              <a:blipFill>
                <a:blip r:embed="rId5"/>
                <a:stretch>
                  <a:fillRect l="-1259" t="-2479" r="-280" b="-578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72002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455" y="1379942"/>
            <a:ext cx="5834927" cy="44898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矩形 2"/>
          <p:cNvSpPr/>
          <p:nvPr/>
        </p:nvSpPr>
        <p:spPr>
          <a:xfrm>
            <a:off x="4975331" y="6605987"/>
            <a:ext cx="4455272" cy="278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panose="020B0604020202020204" pitchFamily="34" charset="0"/>
                <a:ea typeface="等线" panose="02010600030101010101" pitchFamily="2" charset="-122"/>
                <a:cs typeface="+mn-cs"/>
              </a:rPr>
              <a:t>Liu J, Liu Y, Liu N, et al. Science, 2015, 347(6225): 970-974.</a:t>
            </a:r>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4" name="矩形 3"/>
          <p:cNvSpPr/>
          <p:nvPr/>
        </p:nvSpPr>
        <p:spPr>
          <a:xfrm>
            <a:off x="1877034" y="5880739"/>
            <a:ext cx="54937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Catalyst optimization for longer-wavelength </a:t>
            </a:r>
            <a:r>
              <a:rPr kumimoji="0" lang="en-GB"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absorption </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13020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无标题.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68" y="2651200"/>
            <a:ext cx="6291535" cy="35754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6563" y="1174056"/>
            <a:ext cx="5404043" cy="584775"/>
          </a:xfrm>
          <a:prstGeom prst="rect">
            <a:avLst/>
          </a:prstGeom>
          <a:noFill/>
        </p:spPr>
        <p:txBody>
          <a:bodyPr wrap="none" rtlCol="0">
            <a:spAutoFit/>
          </a:bodyPr>
          <a:lstStyle/>
          <a:p>
            <a:pPr algn="ctr" fontAlgn="base">
              <a:spcBef>
                <a:spcPct val="0"/>
              </a:spcBef>
              <a:spcAft>
                <a:spcPct val="0"/>
              </a:spcAft>
              <a:defRPr/>
            </a:pPr>
            <a:r>
              <a:rPr lang="en-US" altLang="zh-CN" sz="3200" b="1" kern="0" dirty="0">
                <a:solidFill>
                  <a:srgbClr val="990000"/>
                </a:solidFill>
                <a:latin typeface="Times New Roman" panose="02020603050405020304" pitchFamily="18" charset="0"/>
                <a:ea typeface="+mj-ea"/>
                <a:cs typeface="Times New Roman" panose="02020603050405020304" pitchFamily="18" charset="0"/>
              </a:rPr>
              <a:t>Catalysis with support of TSS</a:t>
            </a:r>
            <a:endParaRPr lang="zh-CN" altLang="en-US" sz="3200" b="1" kern="0" dirty="0">
              <a:solidFill>
                <a:srgbClr val="990000"/>
              </a:solidFill>
              <a:latin typeface="Times New Roman" panose="02020603050405020304" pitchFamily="18" charset="0"/>
              <a:ea typeface="+mj-ea"/>
              <a:cs typeface="Times New Roman" panose="02020603050405020304" pitchFamily="18" charset="0"/>
            </a:endParaRPr>
          </a:p>
        </p:txBody>
      </p:sp>
      <p:sp>
        <p:nvSpPr>
          <p:cNvPr id="4" name="矩形 3"/>
          <p:cNvSpPr/>
          <p:nvPr/>
        </p:nvSpPr>
        <p:spPr>
          <a:xfrm>
            <a:off x="4996437" y="6581001"/>
            <a:ext cx="414813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Zhenyu</a:t>
            </a: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 Zhang Group. Phys. Rev. </a:t>
            </a:r>
            <a:r>
              <a:rPr kumimoji="0" lang="en-US" altLang="zh-CN" sz="1200" b="0" i="0" u="none" strike="noStrike" kern="1200" cap="none" spc="0" normalizeH="0" baseline="0" noProof="0" dirty="0" err="1">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Lett</a:t>
            </a:r>
            <a:r>
              <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 107, 056804 (2011</a:t>
            </a:r>
            <a:r>
              <a:rPr kumimoji="0" lang="en-US" altLang="zh-CN" sz="1200" b="0" i="0" u="none" strike="noStrike" kern="1200" cap="none" spc="0" normalizeH="0" baseline="0" noProof="0" dirty="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 </a:t>
            </a: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6" name="Picture 3" descr="C:\Users\user\Desktop\无标题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851" y="1758831"/>
            <a:ext cx="2495176" cy="89236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7248007" y="2209842"/>
            <a:ext cx="2376265" cy="307777"/>
          </a:xfrm>
          <a:prstGeom prst="rect">
            <a:avLst/>
          </a:prstGeom>
        </p:spPr>
        <p:txBody>
          <a:bodyPr wrap="square">
            <a:spAutoFit/>
          </a:bodyPr>
          <a:lstStyle/>
          <a:p>
            <a:r>
              <a:rPr lang="en-US" altLang="zh-CN" sz="1400" b="1" dirty="0"/>
              <a:t>3QL Bi</a:t>
            </a:r>
            <a:r>
              <a:rPr lang="en-US" altLang="zh-CN" sz="1400" b="1" baseline="-25000" dirty="0"/>
              <a:t>2</a:t>
            </a:r>
            <a:r>
              <a:rPr lang="en-US" altLang="zh-CN" sz="1400" b="1" dirty="0"/>
              <a:t>Se</a:t>
            </a:r>
            <a:r>
              <a:rPr lang="en-US" altLang="zh-CN" sz="1400" b="1" baseline="-25000" dirty="0"/>
              <a:t>3</a:t>
            </a:r>
            <a:endParaRPr lang="zh-CN" altLang="zh-CN" sz="1400" dirty="0"/>
          </a:p>
        </p:txBody>
      </p:sp>
      <p:sp>
        <p:nvSpPr>
          <p:cNvPr id="8" name="矩形 7"/>
          <p:cNvSpPr/>
          <p:nvPr/>
        </p:nvSpPr>
        <p:spPr>
          <a:xfrm>
            <a:off x="7410573" y="1758831"/>
            <a:ext cx="753732" cy="307777"/>
          </a:xfrm>
          <a:prstGeom prst="rect">
            <a:avLst/>
          </a:prstGeom>
        </p:spPr>
        <p:txBody>
          <a:bodyPr wrap="none">
            <a:spAutoFit/>
          </a:bodyPr>
          <a:lstStyle/>
          <a:p>
            <a:r>
              <a:rPr lang="en-US" altLang="zh-CN" sz="1400" b="1" dirty="0"/>
              <a:t>2ML Au</a:t>
            </a:r>
            <a:endParaRPr lang="zh-CN" altLang="zh-CN" sz="1400" dirty="0"/>
          </a:p>
        </p:txBody>
      </p:sp>
    </p:spTree>
    <p:extLst>
      <p:ext uri="{BB962C8B-B14F-4D97-AF65-F5344CB8AC3E}">
        <p14:creationId xmlns:p14="http://schemas.microsoft.com/office/powerpoint/2010/main" val="3380332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97325"/>
            <a:ext cx="522225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617791" y="2348880"/>
            <a:ext cx="288032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Calculated activity of HER over the studied Au, Ag, Cu, </a:t>
            </a:r>
            <a:r>
              <a:rPr kumimoji="0" lang="en-US" altLang="zh-CN"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Pt</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and </a:t>
            </a:r>
            <a:r>
              <a:rPr kumimoji="0" lang="en-US" altLang="zh-CN" sz="18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Pd</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clusters supported on the TI Bi2Se3 substrate. The solid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open points are </a:t>
            </a:r>
            <a:endPar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corresponding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 the activity of SOC (OFF) and SOC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(ON)</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5415543" y="6525344"/>
            <a:ext cx="372845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ea typeface="等线" panose="02010600030101010101" pitchFamily="2" charset="-122"/>
              </a:rPr>
              <a:t>Jian ping Xiao et al. ACS Catal. 2015, 5, 7063−7067</a:t>
            </a:r>
            <a:endParaRPr lang="zh-CN" altLang="en-US" sz="1200" dirty="0">
              <a:solidFill>
                <a:prstClr val="black"/>
              </a:solidFill>
              <a:ea typeface="等线" panose="02010600030101010101" pitchFamily="2" charset="-122"/>
            </a:endParaRPr>
          </a:p>
        </p:txBody>
      </p:sp>
    </p:spTree>
    <p:extLst>
      <p:ext uri="{BB962C8B-B14F-4D97-AF65-F5344CB8AC3E}">
        <p14:creationId xmlns:p14="http://schemas.microsoft.com/office/powerpoint/2010/main" val="3923067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1916" y="1917583"/>
            <a:ext cx="8360164" cy="4965153"/>
          </a:xfrm>
        </p:spPr>
        <p:txBody>
          <a:bodyPr>
            <a:normAutofit/>
          </a:bodyPr>
          <a:lstStyle/>
          <a:p>
            <a:pPr marL="0" indent="0">
              <a:buNone/>
            </a:pPr>
            <a:r>
              <a:rPr lang="en-US" altLang="zh-CN" sz="2400" b="1" dirty="0"/>
              <a:t>Catalysis in 2D </a:t>
            </a:r>
            <a:r>
              <a:rPr lang="en-US" altLang="zh-CN" sz="2400" b="1" dirty="0" smtClean="0"/>
              <a:t>Material</a:t>
            </a:r>
            <a:r>
              <a:rPr lang="zh-CN" altLang="en-US" sz="2400" b="1" dirty="0" smtClean="0"/>
              <a:t>：</a:t>
            </a:r>
            <a:endParaRPr lang="en-US" altLang="zh-CN" sz="2400" b="1" dirty="0" smtClean="0"/>
          </a:p>
          <a:p>
            <a:pPr marL="0" indent="0">
              <a:buNone/>
            </a:pPr>
            <a:r>
              <a:rPr lang="en-US" altLang="zh-CN" sz="2400" b="1" dirty="0" smtClean="0"/>
              <a:t>Advantage</a:t>
            </a:r>
          </a:p>
          <a:p>
            <a:r>
              <a:rPr lang="en-US" altLang="zh-CN" sz="2400" dirty="0"/>
              <a:t>Low price(Compared with </a:t>
            </a:r>
            <a:r>
              <a:rPr lang="en-US" altLang="zh-CN" sz="2400" dirty="0" smtClean="0"/>
              <a:t>precious </a:t>
            </a:r>
            <a:r>
              <a:rPr lang="en-US" altLang="zh-CN" sz="2400" dirty="0"/>
              <a:t>metal </a:t>
            </a:r>
            <a:r>
              <a:rPr lang="en-US" altLang="zh-CN" sz="2400" dirty="0" smtClean="0"/>
              <a:t>catalyst);</a:t>
            </a:r>
          </a:p>
          <a:p>
            <a:r>
              <a:rPr lang="en-US" altLang="zh-CN" sz="2400" dirty="0" smtClean="0"/>
              <a:t>High </a:t>
            </a:r>
            <a:r>
              <a:rPr lang="en-US" altLang="zh-CN" sz="2400" dirty="0"/>
              <a:t>quantum efficiency </a:t>
            </a:r>
          </a:p>
          <a:p>
            <a:r>
              <a:rPr lang="en-US" altLang="zh-CN" sz="2400" dirty="0" smtClean="0"/>
              <a:t>Variable band </a:t>
            </a:r>
            <a:r>
              <a:rPr lang="en-US" altLang="zh-CN" sz="2400" dirty="0"/>
              <a:t>gap energy </a:t>
            </a:r>
            <a:endParaRPr lang="en-US" altLang="zh-CN" sz="2400" dirty="0" smtClean="0"/>
          </a:p>
          <a:p>
            <a:r>
              <a:rPr lang="en-US" altLang="zh-CN" sz="2400" dirty="0"/>
              <a:t>Easy to </a:t>
            </a:r>
            <a:r>
              <a:rPr lang="en-US" altLang="zh-CN" sz="2400" dirty="0" smtClean="0"/>
              <a:t>doping</a:t>
            </a:r>
          </a:p>
          <a:p>
            <a:r>
              <a:rPr lang="en-US" altLang="zh-CN" sz="2400" dirty="0" smtClean="0"/>
              <a:t>… …</a:t>
            </a:r>
          </a:p>
          <a:p>
            <a:pPr marL="0" indent="0">
              <a:buNone/>
            </a:pPr>
            <a:r>
              <a:rPr lang="en-US" altLang="zh-CN" sz="2400" b="1" dirty="0" smtClean="0"/>
              <a:t>Limitation</a:t>
            </a:r>
          </a:p>
          <a:p>
            <a:r>
              <a:rPr lang="en-US" altLang="zh-CN" sz="2400" dirty="0"/>
              <a:t>S</a:t>
            </a:r>
            <a:r>
              <a:rPr lang="en-US" altLang="zh-CN" sz="2400" dirty="0" smtClean="0"/>
              <a:t>tability </a:t>
            </a:r>
          </a:p>
          <a:p>
            <a:r>
              <a:rPr lang="en-US" altLang="zh-CN" sz="2400" dirty="0" smtClean="0"/>
              <a:t>Unsatisfied efficiency</a:t>
            </a:r>
          </a:p>
          <a:p>
            <a:r>
              <a:rPr lang="en-US" altLang="zh-CN" sz="2400" dirty="0" smtClean="0"/>
              <a:t>… …</a:t>
            </a:r>
          </a:p>
        </p:txBody>
      </p:sp>
      <p:sp>
        <p:nvSpPr>
          <p:cNvPr id="5" name="TextBox 4"/>
          <p:cNvSpPr txBox="1"/>
          <p:nvPr/>
        </p:nvSpPr>
        <p:spPr>
          <a:xfrm>
            <a:off x="661916" y="1121804"/>
            <a:ext cx="1915909" cy="584775"/>
          </a:xfrm>
          <a:prstGeom prst="rect">
            <a:avLst/>
          </a:prstGeom>
          <a:noFill/>
        </p:spPr>
        <p:txBody>
          <a:bodyPr wrap="none" rtlCol="0">
            <a:spAutoFit/>
          </a:bodyPr>
          <a:lstStyle/>
          <a:p>
            <a:pPr algn="ctr" fontAlgn="base">
              <a:spcBef>
                <a:spcPct val="0"/>
              </a:spcBef>
              <a:spcAft>
                <a:spcPct val="0"/>
              </a:spcAft>
              <a:defRPr/>
            </a:pPr>
            <a:r>
              <a:rPr lang="en-US" altLang="zh-CN" sz="3200" b="1" kern="0" dirty="0" smtClean="0">
                <a:solidFill>
                  <a:srgbClr val="990000"/>
                </a:solidFill>
                <a:latin typeface="Times New Roman" panose="02020603050405020304" pitchFamily="18" charset="0"/>
                <a:ea typeface="+mj-ea"/>
                <a:cs typeface="Times New Roman" panose="02020603050405020304" pitchFamily="18" charset="0"/>
              </a:rPr>
              <a:t>Summary</a:t>
            </a:r>
            <a:endParaRPr lang="zh-CN" altLang="en-US" sz="3200" b="1" kern="0" dirty="0">
              <a:solidFill>
                <a:srgbClr val="99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284298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2753" y="2431634"/>
            <a:ext cx="7138494" cy="1569660"/>
          </a:xfrm>
          <a:prstGeom prst="rect">
            <a:avLst/>
          </a:prstGeom>
          <a:noFill/>
        </p:spPr>
        <p:txBody>
          <a:bodyPr wrap="none" lIns="91440" tIns="45720" rIns="91440" bIns="45720">
            <a:spAutoFit/>
          </a:bodyPr>
          <a:lstStyle/>
          <a:p>
            <a:pPr algn="ctr"/>
            <a:r>
              <a:rPr lang="en-US" altLang="zh-CN"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endParaRPr lang="zh-CN" alt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30168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1251285"/>
            <a:ext cx="1295400" cy="749968"/>
          </a:xfrm>
        </p:spPr>
        <p:txBody>
          <a:bodyPr>
            <a:normAutofit/>
          </a:bodyPr>
          <a:lstStyle/>
          <a:p>
            <a:r>
              <a:rPr lang="zh-CN" altLang="en-US" sz="3200" b="1" dirty="0" smtClean="0">
                <a:latin typeface="华文中宋" panose="02010600040101010101" pitchFamily="2" charset="-122"/>
                <a:ea typeface="华文中宋" panose="02010600040101010101" pitchFamily="2" charset="-122"/>
              </a:rPr>
              <a:t>目录</a:t>
            </a:r>
            <a:r>
              <a:rPr lang="en-US" altLang="zh-CN" sz="2800" b="1" dirty="0" smtClean="0"/>
              <a:t> </a:t>
            </a:r>
            <a:endParaRPr lang="zh-CN" altLang="en-US" sz="2800" b="1" dirty="0"/>
          </a:p>
        </p:txBody>
      </p:sp>
      <p:sp>
        <p:nvSpPr>
          <p:cNvPr id="3" name="内容占位符 2"/>
          <p:cNvSpPr>
            <a:spLocks noGrp="1"/>
          </p:cNvSpPr>
          <p:nvPr>
            <p:ph idx="1"/>
          </p:nvPr>
        </p:nvSpPr>
        <p:spPr>
          <a:xfrm>
            <a:off x="741946" y="2001252"/>
            <a:ext cx="6932483" cy="3501189"/>
          </a:xfrm>
        </p:spPr>
        <p:txBody>
          <a:bodyPr>
            <a:normAutofit/>
          </a:bodyPr>
          <a:lstStyle/>
          <a:p>
            <a:r>
              <a:rPr lang="en-US" altLang="zh-CN" sz="2800" b="1" dirty="0" smtClean="0">
                <a:latin typeface="Times New Roman" panose="02020603050405020304" pitchFamily="18" charset="0"/>
                <a:cs typeface="Times New Roman" panose="02020603050405020304" pitchFamily="18" charset="0"/>
              </a:rPr>
              <a:t>2D material</a:t>
            </a:r>
          </a:p>
          <a:p>
            <a:r>
              <a:rPr lang="en-US" altLang="zh-CN" sz="2800" b="1" dirty="0">
                <a:latin typeface="Times New Roman" panose="02020603050405020304" pitchFamily="18" charset="0"/>
                <a:cs typeface="Times New Roman" panose="02020603050405020304" pitchFamily="18" charset="0"/>
              </a:rPr>
              <a:t>A</a:t>
            </a:r>
            <a:r>
              <a:rPr lang="en-US" altLang="zh-CN" sz="2800" b="1" dirty="0" smtClean="0">
                <a:latin typeface="Times New Roman" panose="02020603050405020304" pitchFamily="18" charset="0"/>
                <a:cs typeface="Times New Roman" panose="02020603050405020304" pitchFamily="18" charset="0"/>
              </a:rPr>
              <a:t>pplication in catalysis</a:t>
            </a:r>
          </a:p>
          <a:p>
            <a:r>
              <a:rPr lang="en-US" altLang="zh-CN" sz="2800" b="1" kern="1200" dirty="0" smtClean="0">
                <a:solidFill>
                  <a:prstClr val="black"/>
                </a:solidFill>
                <a:latin typeface="Times New Roman" panose="02020603050405020304" pitchFamily="18" charset="0"/>
                <a:cs typeface="Times New Roman" panose="02020603050405020304" pitchFamily="18" charset="0"/>
              </a:rPr>
              <a:t>Catalytic</a:t>
            </a:r>
            <a:r>
              <a:rPr kumimoji="0" lang="en-US" altLang="zh-CN"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mechanism </a:t>
            </a:r>
          </a:p>
          <a:p>
            <a:r>
              <a:rPr lang="en-US" altLang="zh-CN" sz="2800" b="1" dirty="0">
                <a:latin typeface="Times New Roman" panose="02020603050405020304" pitchFamily="18" charset="0"/>
                <a:cs typeface="Times New Roman" panose="02020603050405020304" pitchFamily="18" charset="0"/>
              </a:rPr>
              <a:t>Catalysis in g-C</a:t>
            </a:r>
            <a:r>
              <a:rPr lang="en-US" altLang="zh-CN" sz="2800" b="1" baseline="-25000" dirty="0" smtClean="0">
                <a:latin typeface="Times New Roman" panose="02020603050405020304" pitchFamily="18" charset="0"/>
                <a:cs typeface="Times New Roman" panose="02020603050405020304" pitchFamily="18" charset="0"/>
              </a:rPr>
              <a:t>3</a:t>
            </a:r>
            <a:r>
              <a:rPr lang="en-US" altLang="zh-CN" sz="2800" b="1" dirty="0" smtClean="0">
                <a:latin typeface="Times New Roman" panose="02020603050405020304" pitchFamily="18" charset="0"/>
                <a:cs typeface="Times New Roman" panose="02020603050405020304" pitchFamily="18" charset="0"/>
              </a:rPr>
              <a:t>N</a:t>
            </a:r>
            <a:r>
              <a:rPr lang="en-US" altLang="zh-CN" sz="2800" b="1" baseline="-25000" dirty="0" smtClean="0">
                <a:latin typeface="Times New Roman" panose="02020603050405020304" pitchFamily="18" charset="0"/>
                <a:cs typeface="Times New Roman" panose="02020603050405020304" pitchFamily="18" charset="0"/>
              </a:rPr>
              <a:t>4</a:t>
            </a:r>
          </a:p>
          <a:p>
            <a:r>
              <a:rPr lang="en-US" altLang="zh-CN" sz="2800" b="1" dirty="0">
                <a:latin typeface="Times New Roman" panose="02020603050405020304" pitchFamily="18" charset="0"/>
                <a:cs typeface="Times New Roman" panose="02020603050405020304" pitchFamily="18" charset="0"/>
              </a:rPr>
              <a:t>Catalysis with support of </a:t>
            </a:r>
            <a:r>
              <a:rPr lang="en-US" altLang="zh-CN" sz="2800" b="1" dirty="0" smtClean="0">
                <a:latin typeface="Times New Roman" panose="02020603050405020304" pitchFamily="18" charset="0"/>
                <a:cs typeface="Times New Roman" panose="02020603050405020304" pitchFamily="18" charset="0"/>
              </a:rPr>
              <a:t>TSS(Bi</a:t>
            </a:r>
            <a:r>
              <a:rPr lang="en-US" altLang="zh-CN" sz="2800" b="1" baseline="-25000" dirty="0" smtClean="0">
                <a:latin typeface="Times New Roman" panose="02020603050405020304" pitchFamily="18" charset="0"/>
                <a:cs typeface="Times New Roman" panose="02020603050405020304" pitchFamily="18" charset="0"/>
              </a:rPr>
              <a:t>2</a:t>
            </a:r>
            <a:r>
              <a:rPr lang="en-US" altLang="zh-CN" sz="2800" b="1" dirty="0" smtClean="0">
                <a:latin typeface="Times New Roman" panose="02020603050405020304" pitchFamily="18" charset="0"/>
                <a:cs typeface="Times New Roman" panose="02020603050405020304" pitchFamily="18" charset="0"/>
              </a:rPr>
              <a:t>Se</a:t>
            </a:r>
            <a:r>
              <a:rPr lang="en-US" altLang="zh-CN" sz="2800" b="1" baseline="-25000" dirty="0" smtClean="0">
                <a:latin typeface="Times New Roman" panose="02020603050405020304" pitchFamily="18" charset="0"/>
                <a:cs typeface="Times New Roman" panose="02020603050405020304" pitchFamily="18" charset="0"/>
              </a:rPr>
              <a:t>3</a:t>
            </a:r>
            <a:r>
              <a:rPr lang="en-US" altLang="zh-CN" sz="2800" b="1" dirty="0" smtClean="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Summary</a:t>
            </a:r>
          </a:p>
        </p:txBody>
      </p:sp>
    </p:spTree>
    <p:extLst>
      <p:ext uri="{BB962C8B-B14F-4D97-AF65-F5344CB8AC3E}">
        <p14:creationId xmlns:p14="http://schemas.microsoft.com/office/powerpoint/2010/main" val="4198592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6937" y="1139001"/>
            <a:ext cx="2530642" cy="833292"/>
          </a:xfrm>
        </p:spPr>
        <p:txBody>
          <a:bodyPr>
            <a:normAutofit/>
          </a:bodyPr>
          <a:lstStyle/>
          <a:p>
            <a:r>
              <a:rPr lang="en-US" altLang="zh-CN" sz="3200" b="1" dirty="0" smtClean="0">
                <a:latin typeface="Times New Roman" panose="02020603050405020304" pitchFamily="18" charset="0"/>
                <a:cs typeface="Times New Roman" panose="02020603050405020304" pitchFamily="18" charset="0"/>
              </a:rPr>
              <a:t>2D material</a:t>
            </a:r>
            <a:endParaRPr lang="zh-CN" altLang="en-US" sz="3200" b="1" dirty="0">
              <a:latin typeface="Times New Roman" panose="02020603050405020304" pitchFamily="18" charset="0"/>
              <a:cs typeface="Times New Roman" panose="02020603050405020304" pitchFamily="18" charset="0"/>
            </a:endParaRPr>
          </a:p>
        </p:txBody>
      </p:sp>
      <p:pic>
        <p:nvPicPr>
          <p:cNvPr id="4" name="内容占位符 3"/>
          <p:cNvPicPr>
            <a:picLocks noGrp="1" noChangeAspect="1"/>
          </p:cNvPicPr>
          <p:nvPr>
            <p:ph idx="1"/>
          </p:nvPr>
        </p:nvPicPr>
        <p:blipFill>
          <a:blip r:embed="rId3"/>
          <a:stretch>
            <a:fillRect/>
          </a:stretch>
        </p:blipFill>
        <p:spPr>
          <a:xfrm>
            <a:off x="690219" y="1888193"/>
            <a:ext cx="3263900" cy="1623718"/>
          </a:xfrm>
          <a:prstGeom prst="rect">
            <a:avLst/>
          </a:prstGeom>
        </p:spPr>
      </p:pic>
      <p:sp>
        <p:nvSpPr>
          <p:cNvPr id="5" name="文本框 4"/>
          <p:cNvSpPr txBox="1"/>
          <p:nvPr/>
        </p:nvSpPr>
        <p:spPr>
          <a:xfrm>
            <a:off x="931339" y="3601652"/>
            <a:ext cx="2518638" cy="307777"/>
          </a:xfrm>
          <a:prstGeom prst="rect">
            <a:avLst/>
          </a:prstGeom>
          <a:noFill/>
        </p:spPr>
        <p:txBody>
          <a:bodyPr wrap="none" rtlCol="0">
            <a:spAutoFit/>
          </a:bodyPr>
          <a:lstStyle/>
          <a:p>
            <a:r>
              <a:rPr lang="zh-CN" altLang="en-US" sz="1400" dirty="0"/>
              <a:t>两个交替堆叠的六方氮化硼层</a:t>
            </a:r>
          </a:p>
        </p:txBody>
      </p:sp>
      <p:pic>
        <p:nvPicPr>
          <p:cNvPr id="6" name="图片 5"/>
          <p:cNvPicPr>
            <a:picLocks noChangeAspect="1"/>
          </p:cNvPicPr>
          <p:nvPr/>
        </p:nvPicPr>
        <p:blipFill>
          <a:blip r:embed="rId4"/>
          <a:stretch>
            <a:fillRect/>
          </a:stretch>
        </p:blipFill>
        <p:spPr>
          <a:xfrm>
            <a:off x="4742237" y="1924152"/>
            <a:ext cx="2908300" cy="1652083"/>
          </a:xfrm>
          <a:prstGeom prst="rect">
            <a:avLst/>
          </a:prstGeom>
        </p:spPr>
      </p:pic>
      <p:sp>
        <p:nvSpPr>
          <p:cNvPr id="7" name="文本框 6"/>
          <p:cNvSpPr txBox="1"/>
          <p:nvPr/>
        </p:nvSpPr>
        <p:spPr>
          <a:xfrm>
            <a:off x="6113754" y="6564182"/>
            <a:ext cx="3142542" cy="320014"/>
          </a:xfrm>
          <a:prstGeom prst="rect">
            <a:avLst/>
          </a:prstGeom>
          <a:noFill/>
        </p:spPr>
        <p:txBody>
          <a:bodyPr wrap="square" rtlCol="0">
            <a:spAutoFit/>
          </a:bodyPr>
          <a:lstStyle/>
          <a:p>
            <a:r>
              <a:rPr lang="en-US" altLang="zh-CN" sz="1400" dirty="0" smtClean="0"/>
              <a:t>Wikipedia-Two dimensional materials</a:t>
            </a:r>
            <a:endParaRPr lang="zh-CN" altLang="en-US" sz="1400" dirty="0"/>
          </a:p>
        </p:txBody>
      </p:sp>
      <p:sp>
        <p:nvSpPr>
          <p:cNvPr id="8" name="文本框 7"/>
          <p:cNvSpPr txBox="1"/>
          <p:nvPr/>
        </p:nvSpPr>
        <p:spPr>
          <a:xfrm>
            <a:off x="5393619" y="3601651"/>
            <a:ext cx="1495922" cy="307777"/>
          </a:xfrm>
          <a:prstGeom prst="rect">
            <a:avLst/>
          </a:prstGeom>
          <a:noFill/>
        </p:spPr>
        <p:txBody>
          <a:bodyPr wrap="none" rtlCol="0">
            <a:spAutoFit/>
          </a:bodyPr>
          <a:lstStyle/>
          <a:p>
            <a:r>
              <a:rPr lang="en-US" altLang="zh-CN" sz="1400" dirty="0" smtClean="0"/>
              <a:t>MoS</a:t>
            </a:r>
            <a:r>
              <a:rPr lang="en-US" altLang="zh-CN" sz="1400" baseline="-25000" dirty="0" smtClean="0"/>
              <a:t>2</a:t>
            </a:r>
            <a:r>
              <a:rPr lang="zh-CN" altLang="en-US" sz="1400" dirty="0" smtClean="0"/>
              <a:t>的层</a:t>
            </a:r>
            <a:r>
              <a:rPr lang="zh-CN" altLang="en-US" sz="1400" dirty="0"/>
              <a:t>状结构</a:t>
            </a:r>
          </a:p>
        </p:txBody>
      </p:sp>
      <p:pic>
        <p:nvPicPr>
          <p:cNvPr id="9" name="图片 8"/>
          <p:cNvPicPr>
            <a:picLocks noChangeAspect="1"/>
          </p:cNvPicPr>
          <p:nvPr/>
        </p:nvPicPr>
        <p:blipFill>
          <a:blip r:embed="rId5"/>
          <a:stretch>
            <a:fillRect/>
          </a:stretch>
        </p:blipFill>
        <p:spPr>
          <a:xfrm>
            <a:off x="739684" y="3934844"/>
            <a:ext cx="2901950" cy="2321560"/>
          </a:xfrm>
          <a:prstGeom prst="rect">
            <a:avLst/>
          </a:prstGeom>
        </p:spPr>
      </p:pic>
      <p:sp>
        <p:nvSpPr>
          <p:cNvPr id="10" name="文本框 9"/>
          <p:cNvSpPr txBox="1"/>
          <p:nvPr/>
        </p:nvSpPr>
        <p:spPr>
          <a:xfrm>
            <a:off x="1829021" y="6346145"/>
            <a:ext cx="723275" cy="307777"/>
          </a:xfrm>
          <a:prstGeom prst="rect">
            <a:avLst/>
          </a:prstGeom>
          <a:noFill/>
        </p:spPr>
        <p:txBody>
          <a:bodyPr wrap="none" rtlCol="0">
            <a:spAutoFit/>
          </a:bodyPr>
          <a:lstStyle/>
          <a:p>
            <a:r>
              <a:rPr lang="zh-CN" altLang="en-US" sz="1400" dirty="0"/>
              <a:t>石墨烯</a:t>
            </a:r>
          </a:p>
        </p:txBody>
      </p:sp>
      <p:pic>
        <p:nvPicPr>
          <p:cNvPr id="11" name="图片 10"/>
          <p:cNvPicPr>
            <a:picLocks noChangeAspect="1"/>
          </p:cNvPicPr>
          <p:nvPr/>
        </p:nvPicPr>
        <p:blipFill>
          <a:blip r:embed="rId6"/>
          <a:stretch>
            <a:fillRect/>
          </a:stretch>
        </p:blipFill>
        <p:spPr>
          <a:xfrm>
            <a:off x="4755234" y="3934844"/>
            <a:ext cx="2772692" cy="2325018"/>
          </a:xfrm>
          <a:prstGeom prst="rect">
            <a:avLst/>
          </a:prstGeom>
        </p:spPr>
      </p:pic>
      <p:sp>
        <p:nvSpPr>
          <p:cNvPr id="12" name="文本框 11"/>
          <p:cNvSpPr txBox="1"/>
          <p:nvPr/>
        </p:nvSpPr>
        <p:spPr>
          <a:xfrm>
            <a:off x="5897829" y="6256404"/>
            <a:ext cx="723275" cy="307777"/>
          </a:xfrm>
          <a:prstGeom prst="rect">
            <a:avLst/>
          </a:prstGeom>
          <a:noFill/>
        </p:spPr>
        <p:txBody>
          <a:bodyPr wrap="none" rtlCol="0">
            <a:spAutoFit/>
          </a:bodyPr>
          <a:lstStyle/>
          <a:p>
            <a:r>
              <a:rPr lang="zh-CN" altLang="en-US" sz="1400" dirty="0" smtClean="0"/>
              <a:t>石墨烷</a:t>
            </a:r>
            <a:endParaRPr lang="zh-CN" altLang="en-US" sz="1400" dirty="0"/>
          </a:p>
        </p:txBody>
      </p:sp>
    </p:spTree>
    <p:extLst>
      <p:ext uri="{BB962C8B-B14F-4D97-AF65-F5344CB8AC3E}">
        <p14:creationId xmlns:p14="http://schemas.microsoft.com/office/powerpoint/2010/main" val="97903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6936" y="1972293"/>
            <a:ext cx="8615818" cy="5117976"/>
          </a:xfrm>
        </p:spPr>
        <p:txBody>
          <a:bodyPr>
            <a:normAutofit fontScale="55000" lnSpcReduction="20000"/>
          </a:bodyPr>
          <a:lstStyle/>
          <a:p>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1</a:t>
            </a: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 Graphene with defects and edges</a:t>
            </a:r>
            <a:r>
              <a:rPr lang="zh-CN" altLang="en-US" sz="42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42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	Oxygen </a:t>
            </a: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reduction reaction (ORR) in alkaline </a:t>
            </a:r>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conditions</a:t>
            </a:r>
          </a:p>
          <a:p>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2. Graphene with heteroatoms (such as N, B, S, P, O or metal</a:t>
            </a:r>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a:t>
            </a:r>
          </a:p>
          <a:p>
            <a:pPr marL="342900" lvl="1" indent="0">
              <a:buNone/>
            </a:pPr>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	Oxygen </a:t>
            </a: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evolution reaction (OER) in alkaline </a:t>
            </a:r>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conditions 	</a:t>
            </a:r>
          </a:p>
          <a:p>
            <a:pPr marL="342900" lvl="1" indent="0">
              <a:buNone/>
            </a:pP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ORR </a:t>
            </a: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in alkaline </a:t>
            </a:r>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conditions</a:t>
            </a:r>
          </a:p>
          <a:p>
            <a:pPr marL="342900" lvl="1" indent="0">
              <a:buNone/>
            </a:pP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Photocatalytic </a:t>
            </a: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water-splitting</a:t>
            </a:r>
            <a:endPar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3.</a:t>
            </a:r>
            <a:r>
              <a:rPr lang="en-US" altLang="zh-CN" sz="4200" b="0" i="0" dirty="0" smtClean="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20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4200" b="0" i="0" dirty="0" smtClean="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4200" b="0" i="0" baseline="-25000" dirty="0" smtClean="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4200" b="0" i="0" dirty="0" smtClean="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4200" b="0" i="0" baseline="-25000" dirty="0" smtClean="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4</a:t>
            </a:r>
            <a:r>
              <a:rPr lang="en-US" altLang="zh-CN" sz="420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rPr>
              <a:t>:</a:t>
            </a:r>
          </a:p>
          <a:p>
            <a:pPr marL="342900" lvl="1" indent="0">
              <a:buNone/>
            </a:pPr>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	Photocatalytic </a:t>
            </a: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water-splitting</a:t>
            </a:r>
            <a:r>
              <a:rPr lang="zh-CN" altLang="en-US" sz="4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Photocatalytic oxidation</a:t>
            </a:r>
            <a:r>
              <a:rPr lang="zh-CN" altLang="en-US" sz="42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4200" dirty="0">
              <a:latin typeface="Times New Roman" panose="02020603050405020304" pitchFamily="18" charset="0"/>
              <a:ea typeface="宋体" panose="02010600030101010101" pitchFamily="2" charset="-122"/>
              <a:cs typeface="Times New Roman" panose="02020603050405020304" pitchFamily="18" charset="0"/>
            </a:endParaRPr>
          </a:p>
          <a:p>
            <a:pPr marL="342900" lvl="1" indent="0">
              <a:buNone/>
            </a:pP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	NO decomposition</a:t>
            </a:r>
          </a:p>
          <a:p>
            <a:pPr marL="342900" lvl="1" indent="0">
              <a:buNone/>
            </a:pP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200" dirty="0" err="1">
                <a:latin typeface="Times New Roman" panose="02020603050405020304" pitchFamily="18" charset="0"/>
                <a:ea typeface="宋体" panose="02010600030101010101" pitchFamily="2" charset="-122"/>
                <a:cs typeface="Times New Roman" panose="02020603050405020304" pitchFamily="18" charset="0"/>
              </a:rPr>
              <a:t>Electrocatalytic</a:t>
            </a:r>
            <a:r>
              <a:rPr lang="en-US" altLang="zh-CN" sz="4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4200" dirty="0" smtClean="0">
                <a:latin typeface="Times New Roman" panose="02020603050405020304" pitchFamily="18" charset="0"/>
                <a:ea typeface="宋体" panose="02010600030101010101" pitchFamily="2" charset="-122"/>
                <a:cs typeface="Times New Roman" panose="02020603050405020304" pitchFamily="18" charset="0"/>
              </a:rPr>
              <a:t>water-splitting</a:t>
            </a:r>
            <a:endParaRPr lang="en-US" altLang="zh-CN" sz="420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4200" dirty="0">
                <a:solidFill>
                  <a:srgbClr val="222222"/>
                </a:solidFill>
                <a:latin typeface="Times New Roman" panose="02020603050405020304" pitchFamily="18" charset="0"/>
                <a:ea typeface="宋体" panose="02010600030101010101" pitchFamily="2" charset="-122"/>
                <a:cs typeface="Times New Roman" panose="02020603050405020304" pitchFamily="18" charset="0"/>
              </a:rPr>
              <a:t>4. 2D transition metal </a:t>
            </a:r>
            <a:r>
              <a:rPr lang="en-US" altLang="zh-CN" sz="4200" dirty="0" err="1">
                <a:solidFill>
                  <a:srgbClr val="222222"/>
                </a:solidFill>
                <a:latin typeface="Times New Roman" panose="02020603050405020304" pitchFamily="18" charset="0"/>
                <a:ea typeface="宋体" panose="02010600030101010101" pitchFamily="2" charset="-122"/>
                <a:cs typeface="Times New Roman" panose="02020603050405020304" pitchFamily="18" charset="0"/>
              </a:rPr>
              <a:t>dichalcogenides</a:t>
            </a:r>
            <a:r>
              <a:rPr lang="en-US" altLang="zh-CN" sz="4200" dirty="0">
                <a:solidFill>
                  <a:srgbClr val="222222"/>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20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rPr>
              <a:t>:</a:t>
            </a:r>
          </a:p>
          <a:p>
            <a:pPr marL="0" indent="0">
              <a:buNone/>
            </a:pPr>
            <a:r>
              <a:rPr lang="en-US" altLang="zh-CN" sz="420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200" dirty="0" err="1"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rPr>
              <a:t>Electrocatalytic</a:t>
            </a:r>
            <a:r>
              <a:rPr lang="en-US" altLang="zh-CN" sz="420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200" dirty="0">
                <a:solidFill>
                  <a:srgbClr val="222222"/>
                </a:solidFill>
                <a:latin typeface="Times New Roman" panose="02020603050405020304" pitchFamily="18" charset="0"/>
                <a:ea typeface="宋体" panose="02010600030101010101" pitchFamily="2" charset="-122"/>
                <a:cs typeface="Times New Roman" panose="02020603050405020304" pitchFamily="18" charset="0"/>
              </a:rPr>
              <a:t>HER in </a:t>
            </a:r>
            <a:r>
              <a:rPr lang="en-US" altLang="zh-CN" sz="420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rPr>
              <a:t>acid</a:t>
            </a:r>
          </a:p>
          <a:p>
            <a:pPr marL="0" indent="0">
              <a:buNone/>
            </a:pPr>
            <a:r>
              <a:rPr lang="en-US" altLang="zh-CN" sz="420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rPr>
              <a:t>	CO </a:t>
            </a:r>
            <a:r>
              <a:rPr lang="en-US" altLang="zh-CN" sz="4200" dirty="0">
                <a:solidFill>
                  <a:srgbClr val="222222"/>
                </a:solidFill>
                <a:latin typeface="Times New Roman" panose="02020603050405020304" pitchFamily="18" charset="0"/>
                <a:ea typeface="宋体" panose="02010600030101010101" pitchFamily="2" charset="-122"/>
                <a:cs typeface="Times New Roman" panose="02020603050405020304" pitchFamily="18" charset="0"/>
              </a:rPr>
              <a:t>hydrogenation</a:t>
            </a:r>
            <a:endParaRPr lang="en-US" altLang="zh-CN" sz="420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smtClean="0">
              <a:solidFill>
                <a:srgbClr val="222222"/>
              </a:solidFill>
              <a:latin typeface="Times New Roman" panose="02020603050405020304" pitchFamily="18" charset="0"/>
              <a:ea typeface="宋体" panose="02010600030101010101" pitchFamily="2" charset="-122"/>
              <a:cs typeface="Times New Roman" panose="02020603050405020304" pitchFamily="18" charset="0"/>
            </a:endParaRPr>
          </a:p>
          <a:p>
            <a:pPr marL="342900" lvl="1" indent="0">
              <a:buNone/>
            </a:pPr>
            <a:r>
              <a:rPr lang="en-US" altLang="zh-CN" sz="2400" dirty="0">
                <a:solidFill>
                  <a:srgbClr val="222222"/>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标题 1"/>
          <p:cNvSpPr>
            <a:spLocks noGrp="1"/>
          </p:cNvSpPr>
          <p:nvPr>
            <p:ph type="title"/>
          </p:nvPr>
        </p:nvSpPr>
        <p:spPr>
          <a:xfrm>
            <a:off x="356936" y="1139001"/>
            <a:ext cx="3942347" cy="833292"/>
          </a:xfrm>
        </p:spPr>
        <p:txBody>
          <a:bodyPr>
            <a:normAutofit fontScale="90000"/>
          </a:bodyPr>
          <a:lstStyle/>
          <a:p>
            <a:r>
              <a:rPr lang="en-US" altLang="zh-CN" sz="3200" b="1" dirty="0" smtClean="0">
                <a:latin typeface="Times New Roman" panose="02020603050405020304" pitchFamily="18" charset="0"/>
                <a:cs typeface="Times New Roman" panose="02020603050405020304" pitchFamily="18" charset="0"/>
              </a:rPr>
              <a:t>application in catalysis</a:t>
            </a:r>
            <a:endParaRPr lang="zh-CN" altLang="en-US" sz="3200" dirty="0"/>
          </a:p>
        </p:txBody>
      </p:sp>
    </p:spTree>
    <p:extLst>
      <p:ext uri="{BB962C8B-B14F-4D97-AF65-F5344CB8AC3E}">
        <p14:creationId xmlns:p14="http://schemas.microsoft.com/office/powerpoint/2010/main" val="3204007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5933" y="1901627"/>
            <a:ext cx="7886700" cy="4894263"/>
          </a:xfrm>
        </p:spPr>
        <p:txBody>
          <a:bodyPr/>
          <a:lstStyle/>
          <a:p>
            <a:r>
              <a:rPr lang="en-US" altLang="zh-CN" sz="2300" dirty="0" smtClean="0">
                <a:latin typeface="Times New Roman" panose="02020603050405020304" pitchFamily="18" charset="0"/>
                <a:cs typeface="Times New Roman" panose="02020603050405020304" pitchFamily="18" charset="0"/>
              </a:rPr>
              <a:t>5. </a:t>
            </a:r>
            <a:r>
              <a:rPr lang="en-US" altLang="zh-CN" sz="2300" dirty="0">
                <a:latin typeface="Times New Roman" panose="02020603050405020304" pitchFamily="18" charset="0"/>
                <a:cs typeface="Times New Roman" panose="02020603050405020304" pitchFamily="18" charset="0"/>
              </a:rPr>
              <a:t>2D metal crystals (for example </a:t>
            </a:r>
            <a:r>
              <a:rPr lang="en-US" altLang="zh-CN" sz="2300" dirty="0" err="1">
                <a:latin typeface="Times New Roman" panose="02020603050405020304" pitchFamily="18" charset="0"/>
                <a:cs typeface="Times New Roman" panose="02020603050405020304" pitchFamily="18" charset="0"/>
              </a:rPr>
              <a:t>Pd</a:t>
            </a:r>
            <a:r>
              <a:rPr lang="en-US" altLang="zh-CN" sz="2300" dirty="0">
                <a:latin typeface="Times New Roman" panose="02020603050405020304" pitchFamily="18" charset="0"/>
                <a:cs typeface="Times New Roman" panose="02020603050405020304" pitchFamily="18" charset="0"/>
              </a:rPr>
              <a:t>, </a:t>
            </a:r>
            <a:r>
              <a:rPr lang="en-US" altLang="zh-CN" sz="2300" dirty="0" smtClean="0">
                <a:latin typeface="Times New Roman" panose="02020603050405020304" pitchFamily="18" charset="0"/>
                <a:cs typeface="Times New Roman" panose="02020603050405020304" pitchFamily="18" charset="0"/>
              </a:rPr>
              <a:t>Rh):</a:t>
            </a:r>
            <a:r>
              <a:rPr lang="en-US" altLang="zh-CN" sz="2300" dirty="0">
                <a:latin typeface="Times New Roman" panose="02020603050405020304" pitchFamily="18" charset="0"/>
                <a:cs typeface="Times New Roman" panose="02020603050405020304" pitchFamily="18" charset="0"/>
              </a:rPr>
              <a:t>	</a:t>
            </a:r>
            <a:endParaRPr lang="en-US" altLang="zh-CN" sz="2300" dirty="0" smtClean="0">
              <a:latin typeface="Times New Roman" panose="02020603050405020304" pitchFamily="18" charset="0"/>
              <a:cs typeface="Times New Roman" panose="02020603050405020304" pitchFamily="18" charset="0"/>
            </a:endParaRPr>
          </a:p>
          <a:p>
            <a:pPr marL="0" indent="0">
              <a:buNone/>
            </a:pPr>
            <a:r>
              <a:rPr lang="en-US" altLang="zh-CN" sz="2300" dirty="0">
                <a:latin typeface="Times New Roman" panose="02020603050405020304" pitchFamily="18" charset="0"/>
                <a:cs typeface="Times New Roman" panose="02020603050405020304" pitchFamily="18" charset="0"/>
              </a:rPr>
              <a:t> </a:t>
            </a:r>
            <a:r>
              <a:rPr lang="en-US" altLang="zh-CN" sz="2300" dirty="0" smtClean="0">
                <a:latin typeface="Times New Roman" panose="02020603050405020304" pitchFamily="18" charset="0"/>
                <a:cs typeface="Times New Roman" panose="02020603050405020304" pitchFamily="18" charset="0"/>
              </a:rPr>
              <a:t>            </a:t>
            </a:r>
            <a:r>
              <a:rPr lang="en-US" altLang="zh-CN" sz="2300" dirty="0" err="1" smtClean="0">
                <a:latin typeface="Times New Roman" panose="02020603050405020304" pitchFamily="18" charset="0"/>
                <a:cs typeface="Times New Roman" panose="02020603050405020304" pitchFamily="18" charset="0"/>
              </a:rPr>
              <a:t>Electrocatalytic</a:t>
            </a:r>
            <a:r>
              <a:rPr lang="en-US" altLang="zh-CN" sz="2300" dirty="0" smtClean="0">
                <a:latin typeface="Times New Roman" panose="02020603050405020304" pitchFamily="18" charset="0"/>
                <a:cs typeface="Times New Roman" panose="02020603050405020304" pitchFamily="18" charset="0"/>
              </a:rPr>
              <a:t> </a:t>
            </a:r>
            <a:r>
              <a:rPr lang="en-US" altLang="zh-CN" sz="2300" dirty="0">
                <a:latin typeface="Times New Roman" panose="02020603050405020304" pitchFamily="18" charset="0"/>
                <a:cs typeface="Times New Roman" panose="02020603050405020304" pitchFamily="18" charset="0"/>
              </a:rPr>
              <a:t>oxidation of formic </a:t>
            </a:r>
            <a:r>
              <a:rPr lang="en-US" altLang="zh-CN" sz="2300" dirty="0" smtClean="0">
                <a:latin typeface="Times New Roman" panose="02020603050405020304" pitchFamily="18" charset="0"/>
                <a:cs typeface="Times New Roman" panose="02020603050405020304" pitchFamily="18" charset="0"/>
              </a:rPr>
              <a:t>acid</a:t>
            </a:r>
            <a:endParaRPr lang="en-US" altLang="zh-CN" sz="2300" dirty="0">
              <a:latin typeface="Times New Roman" panose="02020603050405020304" pitchFamily="18" charset="0"/>
              <a:cs typeface="Times New Roman" panose="02020603050405020304" pitchFamily="18" charset="0"/>
            </a:endParaRPr>
          </a:p>
          <a:p>
            <a:pPr marL="0" indent="0">
              <a:buNone/>
            </a:pPr>
            <a:r>
              <a:rPr lang="en-US" altLang="zh-CN" sz="2300" dirty="0" smtClean="0">
                <a:latin typeface="Times New Roman" panose="02020603050405020304" pitchFamily="18" charset="0"/>
                <a:cs typeface="Times New Roman" panose="02020603050405020304" pitchFamily="18" charset="0"/>
              </a:rPr>
              <a:t>	Selective </a:t>
            </a:r>
            <a:r>
              <a:rPr lang="en-US" altLang="zh-CN" sz="2300" dirty="0">
                <a:latin typeface="Times New Roman" panose="02020603050405020304" pitchFamily="18" charset="0"/>
                <a:cs typeface="Times New Roman" panose="02020603050405020304" pitchFamily="18" charset="0"/>
              </a:rPr>
              <a:t>hydrogenation and </a:t>
            </a:r>
            <a:r>
              <a:rPr lang="en-US" altLang="zh-CN" sz="2300" dirty="0" err="1" smtClean="0">
                <a:latin typeface="Times New Roman" panose="02020603050405020304" pitchFamily="18" charset="0"/>
                <a:cs typeface="Times New Roman" panose="02020603050405020304" pitchFamily="18" charset="0"/>
              </a:rPr>
              <a:t>hydroformylation</a:t>
            </a:r>
            <a:endParaRPr lang="en-US" altLang="zh-CN" sz="2300" dirty="0" smtClean="0">
              <a:latin typeface="Times New Roman" panose="02020603050405020304" pitchFamily="18" charset="0"/>
              <a:cs typeface="Times New Roman" panose="02020603050405020304" pitchFamily="18" charset="0"/>
            </a:endParaRPr>
          </a:p>
          <a:p>
            <a:r>
              <a:rPr lang="en-US" altLang="zh-CN" sz="2300" dirty="0" smtClean="0">
                <a:latin typeface="Times New Roman" panose="02020603050405020304" pitchFamily="18" charset="0"/>
                <a:cs typeface="Times New Roman" panose="02020603050405020304" pitchFamily="18" charset="0"/>
              </a:rPr>
              <a:t>6.</a:t>
            </a:r>
            <a:r>
              <a:rPr lang="en-US" altLang="zh-CN" sz="2300" dirty="0">
                <a:latin typeface="Times New Roman" panose="02020603050405020304" pitchFamily="18" charset="0"/>
                <a:cs typeface="Times New Roman" panose="02020603050405020304" pitchFamily="18" charset="0"/>
              </a:rPr>
              <a:t> 2D crystal </a:t>
            </a:r>
            <a:r>
              <a:rPr lang="en-US" altLang="zh-CN" sz="2300" dirty="0" smtClean="0">
                <a:latin typeface="Times New Roman" panose="02020603050405020304" pitchFamily="18" charset="0"/>
                <a:cs typeface="Times New Roman" panose="02020603050405020304" pitchFamily="18" charset="0"/>
              </a:rPr>
              <a:t>coating </a:t>
            </a:r>
            <a:r>
              <a:rPr lang="en-US" altLang="zh-CN" sz="2300" dirty="0">
                <a:latin typeface="Times New Roman" panose="02020603050405020304" pitchFamily="18" charset="0"/>
                <a:cs typeface="Times New Roman" panose="02020603050405020304" pitchFamily="18" charset="0"/>
              </a:rPr>
              <a:t>on </a:t>
            </a:r>
            <a:r>
              <a:rPr lang="en-US" altLang="zh-CN" sz="2300" dirty="0" smtClean="0">
                <a:latin typeface="Times New Roman" panose="02020603050405020304" pitchFamily="18" charset="0"/>
                <a:cs typeface="Times New Roman" panose="02020603050405020304" pitchFamily="18" charset="0"/>
              </a:rPr>
              <a:t>metals:</a:t>
            </a:r>
          </a:p>
          <a:p>
            <a:pPr marL="0" indent="0">
              <a:buNone/>
            </a:pPr>
            <a:r>
              <a:rPr lang="en-US" altLang="zh-CN" sz="2300" dirty="0">
                <a:latin typeface="Times New Roman" panose="02020603050405020304" pitchFamily="18" charset="0"/>
                <a:cs typeface="Times New Roman" panose="02020603050405020304" pitchFamily="18" charset="0"/>
              </a:rPr>
              <a:t>	ORR in acidic fuel </a:t>
            </a:r>
            <a:r>
              <a:rPr lang="en-US" altLang="zh-CN" sz="2300" dirty="0" smtClean="0">
                <a:latin typeface="Times New Roman" panose="02020603050405020304" pitchFamily="18" charset="0"/>
                <a:cs typeface="Times New Roman" panose="02020603050405020304" pitchFamily="18" charset="0"/>
              </a:rPr>
              <a:t>cells</a:t>
            </a:r>
            <a:endParaRPr lang="en-US" altLang="zh-CN" sz="2300" dirty="0">
              <a:latin typeface="Times New Roman" panose="02020603050405020304" pitchFamily="18" charset="0"/>
              <a:cs typeface="Times New Roman" panose="02020603050405020304" pitchFamily="18" charset="0"/>
            </a:endParaRPr>
          </a:p>
          <a:p>
            <a:pPr marL="0" indent="0">
              <a:buNone/>
            </a:pPr>
            <a:r>
              <a:rPr lang="en-US" altLang="zh-CN" sz="2300" dirty="0" smtClean="0">
                <a:latin typeface="Times New Roman" panose="02020603050405020304" pitchFamily="18" charset="0"/>
                <a:cs typeface="Times New Roman" panose="02020603050405020304" pitchFamily="18" charset="0"/>
              </a:rPr>
              <a:t>	HER in </a:t>
            </a:r>
            <a:r>
              <a:rPr lang="en-US" altLang="zh-CN" sz="2300" dirty="0">
                <a:latin typeface="Times New Roman" panose="02020603050405020304" pitchFamily="18" charset="0"/>
                <a:cs typeface="Times New Roman" panose="02020603050405020304" pitchFamily="18" charset="0"/>
              </a:rPr>
              <a:t>acid conditions</a:t>
            </a:r>
            <a:endParaRPr lang="en-US" altLang="zh-CN" sz="2300" dirty="0" smtClean="0">
              <a:latin typeface="Times New Roman" panose="02020603050405020304" pitchFamily="18" charset="0"/>
              <a:cs typeface="Times New Roman" panose="02020603050405020304" pitchFamily="18" charset="0"/>
            </a:endParaRPr>
          </a:p>
          <a:p>
            <a:r>
              <a:rPr lang="en-US" altLang="zh-CN" sz="2300" dirty="0" smtClean="0">
                <a:latin typeface="Times New Roman" panose="02020603050405020304" pitchFamily="18" charset="0"/>
                <a:cs typeface="Times New Roman" panose="02020603050405020304" pitchFamily="18" charset="0"/>
              </a:rPr>
              <a:t>7</a:t>
            </a:r>
            <a:r>
              <a:rPr lang="en-US" altLang="zh-CN" sz="2300" dirty="0">
                <a:latin typeface="Times New Roman" panose="02020603050405020304" pitchFamily="18" charset="0"/>
                <a:cs typeface="Times New Roman" panose="02020603050405020304" pitchFamily="18" charset="0"/>
              </a:rPr>
              <a:t>. </a:t>
            </a:r>
            <a:r>
              <a:rPr lang="en-US" altLang="zh-CN" sz="2300" dirty="0" err="1">
                <a:latin typeface="Times New Roman" panose="02020603050405020304" pitchFamily="18" charset="0"/>
                <a:cs typeface="Times New Roman" panose="02020603050405020304" pitchFamily="18" charset="0"/>
              </a:rPr>
              <a:t>Nanoreactor</a:t>
            </a:r>
            <a:r>
              <a:rPr lang="en-US" altLang="zh-CN" sz="2300" dirty="0">
                <a:latin typeface="Times New Roman" panose="02020603050405020304" pitchFamily="18" charset="0"/>
                <a:cs typeface="Times New Roman" panose="02020603050405020304" pitchFamily="18" charset="0"/>
              </a:rPr>
              <a:t> between 2D crystals (such as graphene, BN) and metal </a:t>
            </a:r>
            <a:r>
              <a:rPr lang="en-US" altLang="zh-CN" sz="2300" dirty="0" smtClean="0">
                <a:latin typeface="Times New Roman" panose="02020603050405020304" pitchFamily="18" charset="0"/>
                <a:cs typeface="Times New Roman" panose="02020603050405020304" pitchFamily="18" charset="0"/>
              </a:rPr>
              <a:t>surfaces:</a:t>
            </a:r>
          </a:p>
          <a:p>
            <a:pPr marL="0" indent="0">
              <a:buNone/>
            </a:pPr>
            <a:r>
              <a:rPr lang="en-US" altLang="zh-CN" sz="2300" dirty="0">
                <a:latin typeface="Times New Roman" panose="02020603050405020304" pitchFamily="18" charset="0"/>
                <a:cs typeface="Times New Roman" panose="02020603050405020304" pitchFamily="18" charset="0"/>
              </a:rPr>
              <a:t>	</a:t>
            </a:r>
            <a:r>
              <a:rPr lang="en-US" altLang="zh-CN" sz="2300" dirty="0" smtClean="0">
                <a:latin typeface="Times New Roman" panose="02020603050405020304" pitchFamily="18" charset="0"/>
                <a:cs typeface="Times New Roman" panose="02020603050405020304" pitchFamily="18" charset="0"/>
              </a:rPr>
              <a:t>CO oxidation</a:t>
            </a:r>
          </a:p>
          <a:p>
            <a:r>
              <a:rPr lang="en-US" altLang="zh-CN" sz="2300" dirty="0" smtClean="0">
                <a:latin typeface="Times New Roman" panose="02020603050405020304" pitchFamily="18" charset="0"/>
                <a:cs typeface="Times New Roman" panose="02020603050405020304" pitchFamily="18" charset="0"/>
              </a:rPr>
              <a:t>8</a:t>
            </a:r>
            <a:r>
              <a:rPr lang="en-US" altLang="zh-CN" sz="2300" dirty="0">
                <a:latin typeface="Times New Roman" panose="02020603050405020304" pitchFamily="18" charset="0"/>
                <a:cs typeface="Times New Roman" panose="02020603050405020304" pitchFamily="18" charset="0"/>
              </a:rPr>
              <a:t>. Sandwich structures based on 2D </a:t>
            </a:r>
            <a:r>
              <a:rPr lang="en-US" altLang="zh-CN" sz="2300" dirty="0" smtClean="0">
                <a:latin typeface="Times New Roman" panose="02020603050405020304" pitchFamily="18" charset="0"/>
                <a:cs typeface="Times New Roman" panose="02020603050405020304" pitchFamily="18" charset="0"/>
              </a:rPr>
              <a:t>crystals:</a:t>
            </a:r>
          </a:p>
          <a:p>
            <a:pPr marL="0" indent="0">
              <a:buNone/>
            </a:pPr>
            <a:r>
              <a:rPr lang="en-US" altLang="zh-CN" sz="2300" dirty="0">
                <a:latin typeface="Times New Roman" panose="02020603050405020304" pitchFamily="18" charset="0"/>
                <a:cs typeface="Times New Roman" panose="02020603050405020304" pitchFamily="18" charset="0"/>
              </a:rPr>
              <a:t>	</a:t>
            </a:r>
            <a:r>
              <a:rPr lang="en-US" altLang="zh-CN" sz="2300" dirty="0" err="1">
                <a:latin typeface="Times New Roman" panose="02020603050405020304" pitchFamily="18" charset="0"/>
                <a:cs typeface="Times New Roman" panose="02020603050405020304" pitchFamily="18" charset="0"/>
              </a:rPr>
              <a:t>Electrocatalytic</a:t>
            </a:r>
            <a:r>
              <a:rPr lang="en-US" altLang="zh-CN" sz="2300" dirty="0">
                <a:latin typeface="Times New Roman" panose="02020603050405020304" pitchFamily="18" charset="0"/>
                <a:cs typeface="Times New Roman" panose="02020603050405020304" pitchFamily="18" charset="0"/>
              </a:rPr>
              <a:t> HER</a:t>
            </a:r>
            <a:endParaRPr lang="en-US" altLang="zh-CN" sz="2300" dirty="0" smtClean="0">
              <a:latin typeface="Times New Roman" panose="02020603050405020304" pitchFamily="18" charset="0"/>
              <a:cs typeface="Times New Roman" panose="02020603050405020304" pitchFamily="18" charset="0"/>
            </a:endParaRPr>
          </a:p>
          <a:p>
            <a:pPr marL="0" indent="0">
              <a:buNone/>
            </a:pPr>
            <a:r>
              <a:rPr lang="zh-CN" altLang="en-US" sz="2400" dirty="0" smtClean="0"/>
              <a:t>      </a:t>
            </a:r>
            <a:endParaRPr lang="en-US" altLang="zh-CN" sz="2400" dirty="0" smtClean="0"/>
          </a:p>
          <a:p>
            <a:pPr marL="0" indent="0">
              <a:buNone/>
            </a:pPr>
            <a:endParaRPr lang="zh-CN" altLang="en-US" dirty="0"/>
          </a:p>
        </p:txBody>
      </p:sp>
      <p:sp>
        <p:nvSpPr>
          <p:cNvPr id="4" name="文本框 3"/>
          <p:cNvSpPr txBox="1"/>
          <p:nvPr/>
        </p:nvSpPr>
        <p:spPr>
          <a:xfrm>
            <a:off x="5322303" y="6488113"/>
            <a:ext cx="38216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1" u="none" strike="noStrike" kern="1200" cap="none" spc="0" normalizeH="0" baseline="0" noProof="0" dirty="0">
                <a:ln>
                  <a:noFill/>
                </a:ln>
                <a:solidFill>
                  <a:srgbClr val="000000"/>
                </a:solidFill>
                <a:effectLst/>
                <a:uLnTx/>
                <a:uFillTx/>
                <a:latin typeface="Arial"/>
                <a:ea typeface="宋体"/>
                <a:cs typeface="+mn-cs"/>
              </a:rPr>
              <a:t>Nature Nanotechnology</a:t>
            </a:r>
            <a:r>
              <a:rPr kumimoji="0" lang="en-US" altLang="zh-CN" sz="1400" b="0" i="0" u="none" strike="noStrike" kern="1200" cap="none" spc="0" normalizeH="0" baseline="0" noProof="0" dirty="0">
                <a:ln>
                  <a:noFill/>
                </a:ln>
                <a:solidFill>
                  <a:srgbClr val="000000"/>
                </a:solidFill>
                <a:effectLst/>
                <a:uLnTx/>
                <a:uFillTx/>
                <a:latin typeface="Arial"/>
                <a:ea typeface="宋体"/>
                <a:cs typeface="+mn-cs"/>
              </a:rPr>
              <a:t> </a:t>
            </a: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11,</a:t>
            </a:r>
            <a:r>
              <a:rPr kumimoji="0" lang="en-US" altLang="zh-CN" sz="1400" b="0" i="0" u="none" strike="noStrike" kern="1200" cap="none" spc="0" normalizeH="0" baseline="0" noProof="0" dirty="0">
                <a:ln>
                  <a:noFill/>
                </a:ln>
                <a:solidFill>
                  <a:srgbClr val="000000"/>
                </a:solidFill>
                <a:effectLst/>
                <a:uLnTx/>
                <a:uFillTx/>
                <a:latin typeface="Arial"/>
                <a:ea typeface="宋体"/>
                <a:cs typeface="+mn-cs"/>
              </a:rPr>
              <a:t> 218–230 (2016</a:t>
            </a:r>
            <a:r>
              <a:rPr kumimoji="0" lang="en-US" altLang="zh-CN" sz="1400" b="0" i="0" u="none" strike="noStrike" kern="1200" cap="none" spc="0" normalizeH="0" baseline="0" noProof="0" dirty="0" smtClean="0">
                <a:ln>
                  <a:noFill/>
                </a:ln>
                <a:solidFill>
                  <a:srgbClr val="000000"/>
                </a:solidFill>
                <a:effectLst/>
                <a:uLnTx/>
                <a:uFillTx/>
                <a:latin typeface="Arial"/>
                <a:ea typeface="宋体"/>
                <a:cs typeface="+mn-cs"/>
              </a:rPr>
              <a:t>)</a:t>
            </a:r>
            <a:endParaRPr kumimoji="0" lang="en-US" altLang="zh-CN" sz="1400" b="0" i="0" u="none" strike="noStrike" kern="1200" cap="none" spc="0" normalizeH="0" baseline="0" noProof="0" dirty="0">
              <a:ln>
                <a:noFill/>
              </a:ln>
              <a:solidFill>
                <a:srgbClr val="000000"/>
              </a:solidFill>
              <a:effectLst/>
              <a:uLnTx/>
              <a:uFillTx/>
              <a:latin typeface="Arial"/>
              <a:ea typeface="宋体"/>
              <a:cs typeface="+mn-cs"/>
            </a:endParaRPr>
          </a:p>
        </p:txBody>
      </p:sp>
      <p:sp>
        <p:nvSpPr>
          <p:cNvPr id="5" name="标题 1"/>
          <p:cNvSpPr>
            <a:spLocks noGrp="1"/>
          </p:cNvSpPr>
          <p:nvPr>
            <p:ph type="title"/>
          </p:nvPr>
        </p:nvSpPr>
        <p:spPr>
          <a:xfrm>
            <a:off x="356936" y="1139001"/>
            <a:ext cx="3942347" cy="833292"/>
          </a:xfrm>
        </p:spPr>
        <p:txBody>
          <a:bodyPr>
            <a:normAutofit fontScale="90000"/>
          </a:bodyPr>
          <a:lstStyle/>
          <a:p>
            <a:r>
              <a:rPr lang="en-US" altLang="zh-CN" sz="3200" b="1" dirty="0" smtClean="0">
                <a:latin typeface="Times New Roman" panose="02020603050405020304" pitchFamily="18" charset="0"/>
                <a:cs typeface="Times New Roman" panose="02020603050405020304" pitchFamily="18" charset="0"/>
              </a:rPr>
              <a:t>application in catalysis</a:t>
            </a:r>
            <a:endParaRPr lang="zh-CN" altLang="en-US" sz="3200" dirty="0"/>
          </a:p>
        </p:txBody>
      </p:sp>
    </p:spTree>
    <p:extLst>
      <p:ext uri="{BB962C8B-B14F-4D97-AF65-F5344CB8AC3E}">
        <p14:creationId xmlns:p14="http://schemas.microsoft.com/office/powerpoint/2010/main" val="276327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4"/>
          <p:cNvPicPr>
            <a:picLocks noChangeAspect="1"/>
          </p:cNvPicPr>
          <p:nvPr/>
        </p:nvPicPr>
        <p:blipFill>
          <a:blip r:embed="rId4"/>
          <a:stretch>
            <a:fillRect/>
          </a:stretch>
        </p:blipFill>
        <p:spPr>
          <a:xfrm>
            <a:off x="476885" y="1993590"/>
            <a:ext cx="3738245" cy="2703830"/>
          </a:xfrm>
          <a:prstGeom prst="rect">
            <a:avLst/>
          </a:prstGeom>
          <a:noFill/>
          <a:ln w="9525">
            <a:noFill/>
          </a:ln>
          <a:effectLst>
            <a:softEdge rad="50800"/>
          </a:effectLst>
        </p:spPr>
      </p:pic>
      <p:pic>
        <p:nvPicPr>
          <p:cNvPr id="6" name="图片 5"/>
          <p:cNvPicPr>
            <a:picLocks noChangeAspect="1"/>
          </p:cNvPicPr>
          <p:nvPr/>
        </p:nvPicPr>
        <p:blipFill>
          <a:blip r:embed="rId5"/>
          <a:stretch>
            <a:fillRect/>
          </a:stretch>
        </p:blipFill>
        <p:spPr>
          <a:xfrm>
            <a:off x="5568315" y="1658620"/>
            <a:ext cx="1944370" cy="555625"/>
          </a:xfrm>
          <a:prstGeom prst="rect">
            <a:avLst/>
          </a:prstGeom>
          <a:noFill/>
          <a:ln w="9525">
            <a:noFill/>
          </a:ln>
        </p:spPr>
      </p:pic>
      <p:graphicFrame>
        <p:nvGraphicFramePr>
          <p:cNvPr id="4" name="对象 -2147482618"/>
          <p:cNvGraphicFramePr>
            <a:graphicFrameLocks noChangeAspect="1"/>
          </p:cNvGraphicFramePr>
          <p:nvPr/>
        </p:nvGraphicFramePr>
        <p:xfrm>
          <a:off x="5646420" y="3180715"/>
          <a:ext cx="1836420" cy="423545"/>
        </p:xfrm>
        <a:graphic>
          <a:graphicData uri="http://schemas.openxmlformats.org/presentationml/2006/ole">
            <mc:AlternateContent xmlns:mc="http://schemas.openxmlformats.org/markup-compatibility/2006">
              <mc:Choice xmlns:v="urn:schemas-microsoft-com:vml" Requires="v">
                <p:oleObj spid="_x0000_s1096" r:id="rId6" imgW="990600" imgH="228600" progId="Equation.KSEE3">
                  <p:embed/>
                </p:oleObj>
              </mc:Choice>
              <mc:Fallback>
                <p:oleObj r:id="rId6" imgW="990600" imgH="228600" progId="Equation.KSEE3">
                  <p:embed/>
                  <p:pic>
                    <p:nvPicPr>
                      <p:cNvPr id="4" name="对象 -2147482618"/>
                      <p:cNvPicPr/>
                      <p:nvPr/>
                    </p:nvPicPr>
                    <p:blipFill>
                      <a:blip r:embed="rId7"/>
                      <a:stretch>
                        <a:fillRect/>
                      </a:stretch>
                    </p:blipFill>
                    <p:spPr>
                      <a:xfrm>
                        <a:off x="5646420" y="3180715"/>
                        <a:ext cx="1836420" cy="423545"/>
                      </a:xfrm>
                      <a:prstGeom prst="rect">
                        <a:avLst/>
                      </a:prstGeom>
                      <a:noFill/>
                      <a:ln w="38100">
                        <a:noFill/>
                        <a:miter/>
                      </a:ln>
                    </p:spPr>
                  </p:pic>
                </p:oleObj>
              </mc:Fallback>
            </mc:AlternateContent>
          </a:graphicData>
        </a:graphic>
      </p:graphicFrame>
      <p:graphicFrame>
        <p:nvGraphicFramePr>
          <p:cNvPr id="5" name="对象 -2147482620"/>
          <p:cNvGraphicFramePr>
            <a:graphicFrameLocks noChangeAspect="1"/>
          </p:cNvGraphicFramePr>
          <p:nvPr/>
        </p:nvGraphicFramePr>
        <p:xfrm>
          <a:off x="5646420" y="3939540"/>
          <a:ext cx="2470150" cy="379730"/>
        </p:xfrm>
        <a:graphic>
          <a:graphicData uri="http://schemas.openxmlformats.org/presentationml/2006/ole">
            <mc:AlternateContent xmlns:mc="http://schemas.openxmlformats.org/markup-compatibility/2006">
              <mc:Choice xmlns:v="urn:schemas-microsoft-com:vml" Requires="v">
                <p:oleObj spid="_x0000_s1097" r:id="rId8" imgW="1485900" imgH="228600" progId="Equation.KSEE3">
                  <p:embed/>
                </p:oleObj>
              </mc:Choice>
              <mc:Fallback>
                <p:oleObj r:id="rId8" imgW="1485900" imgH="228600" progId="Equation.KSEE3">
                  <p:embed/>
                  <p:pic>
                    <p:nvPicPr>
                      <p:cNvPr id="5" name="对象 -2147482620"/>
                      <p:cNvPicPr/>
                      <p:nvPr/>
                    </p:nvPicPr>
                    <p:blipFill>
                      <a:blip r:embed="rId9"/>
                      <a:stretch>
                        <a:fillRect/>
                      </a:stretch>
                    </p:blipFill>
                    <p:spPr>
                      <a:xfrm>
                        <a:off x="5646420" y="3939540"/>
                        <a:ext cx="2470150" cy="379730"/>
                      </a:xfrm>
                      <a:prstGeom prst="rect">
                        <a:avLst/>
                      </a:prstGeom>
                      <a:noFill/>
                      <a:ln w="38100">
                        <a:noFill/>
                        <a:miter/>
                      </a:ln>
                    </p:spPr>
                  </p:pic>
                </p:oleObj>
              </mc:Fallback>
            </mc:AlternateContent>
          </a:graphicData>
        </a:graphic>
      </p:graphicFrame>
      <p:sp>
        <p:nvSpPr>
          <p:cNvPr id="12" name="文本框 11"/>
          <p:cNvSpPr txBox="1"/>
          <p:nvPr/>
        </p:nvSpPr>
        <p:spPr>
          <a:xfrm>
            <a:off x="4812983" y="3260090"/>
            <a:ext cx="669925" cy="460375"/>
          </a:xfrm>
          <a:prstGeom prst="rect">
            <a:avLst/>
          </a:prstGeom>
          <a:noFill/>
          <a:ln w="9525">
            <a:noFill/>
          </a:ln>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srgbClr val="0070C0"/>
                </a:solidFill>
                <a:effectLst/>
                <a:uLnTx/>
                <a:uFillTx/>
                <a:latin typeface="Calibri" panose="020F0502020204030204" charset="0"/>
                <a:ea typeface="宋体" panose="02010600030101010101" pitchFamily="2" charset="-122"/>
                <a:cs typeface="+mn-cs"/>
              </a:rPr>
              <a:t>③</a:t>
            </a:r>
          </a:p>
        </p:txBody>
      </p:sp>
      <p:sp>
        <p:nvSpPr>
          <p:cNvPr id="13" name="文本框 12"/>
          <p:cNvSpPr txBox="1"/>
          <p:nvPr/>
        </p:nvSpPr>
        <p:spPr>
          <a:xfrm>
            <a:off x="4927283" y="3939540"/>
            <a:ext cx="441325" cy="460375"/>
          </a:xfrm>
          <a:prstGeom prst="rect">
            <a:avLst/>
          </a:prstGeom>
          <a:noFill/>
          <a:ln w="9525">
            <a:noFill/>
          </a:ln>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srgbClr val="0070C0"/>
                </a:solidFill>
                <a:effectLst/>
                <a:uLnTx/>
                <a:uFillTx/>
                <a:latin typeface="Calibri" panose="020F0502020204030204" charset="0"/>
                <a:ea typeface="宋体" panose="02010600030101010101" pitchFamily="2" charset="-122"/>
                <a:cs typeface="+mn-cs"/>
              </a:rPr>
              <a:t>④</a:t>
            </a:r>
          </a:p>
        </p:txBody>
      </p:sp>
      <p:graphicFrame>
        <p:nvGraphicFramePr>
          <p:cNvPr id="7" name="对象 12"/>
          <p:cNvGraphicFramePr>
            <a:graphicFrameLocks noChangeAspect="1"/>
          </p:cNvGraphicFramePr>
          <p:nvPr/>
        </p:nvGraphicFramePr>
        <p:xfrm>
          <a:off x="5646420" y="2533015"/>
          <a:ext cx="1837055" cy="372110"/>
        </p:xfrm>
        <a:graphic>
          <a:graphicData uri="http://schemas.openxmlformats.org/presentationml/2006/ole">
            <mc:AlternateContent xmlns:mc="http://schemas.openxmlformats.org/markup-compatibility/2006">
              <mc:Choice xmlns:v="urn:schemas-microsoft-com:vml" Requires="v">
                <p:oleObj spid="_x0000_s1098" r:id="rId10" imgW="1002665" imgH="203200" progId="Equation.KSEE3">
                  <p:embed/>
                </p:oleObj>
              </mc:Choice>
              <mc:Fallback>
                <p:oleObj r:id="rId10" imgW="1002665" imgH="203200" progId="Equation.KSEE3">
                  <p:embed/>
                  <p:pic>
                    <p:nvPicPr>
                      <p:cNvPr id="7" name="对象 12"/>
                      <p:cNvPicPr/>
                      <p:nvPr/>
                    </p:nvPicPr>
                    <p:blipFill>
                      <a:blip r:embed="rId11"/>
                      <a:stretch>
                        <a:fillRect/>
                      </a:stretch>
                    </p:blipFill>
                    <p:spPr>
                      <a:xfrm>
                        <a:off x="5646420" y="2533015"/>
                        <a:ext cx="1837055" cy="372110"/>
                      </a:xfrm>
                      <a:prstGeom prst="rect">
                        <a:avLst/>
                      </a:prstGeom>
                      <a:noFill/>
                      <a:ln w="38100">
                        <a:noFill/>
                        <a:miter/>
                      </a:ln>
                    </p:spPr>
                  </p:pic>
                </p:oleObj>
              </mc:Fallback>
            </mc:AlternateContent>
          </a:graphicData>
        </a:graphic>
      </p:graphicFrame>
      <p:graphicFrame>
        <p:nvGraphicFramePr>
          <p:cNvPr id="8" name="对象 -2147482613"/>
          <p:cNvGraphicFramePr/>
          <p:nvPr/>
        </p:nvGraphicFramePr>
        <p:xfrm>
          <a:off x="4927600" y="4909185"/>
          <a:ext cx="569595" cy="281305"/>
        </p:xfrm>
        <a:graphic>
          <a:graphicData uri="http://schemas.openxmlformats.org/presentationml/2006/ole">
            <mc:AlternateContent xmlns:mc="http://schemas.openxmlformats.org/markup-compatibility/2006">
              <mc:Choice xmlns:v="urn:schemas-microsoft-com:vml" Requires="v">
                <p:oleObj spid="_x0000_s1099" r:id="rId12" imgW="355600" imgH="177165" progId="Equation.DSMT4">
                  <p:embed/>
                </p:oleObj>
              </mc:Choice>
              <mc:Fallback>
                <p:oleObj r:id="rId12" imgW="355600" imgH="177165" progId="Equation.DSMT4">
                  <p:embed/>
                  <p:pic>
                    <p:nvPicPr>
                      <p:cNvPr id="8" name="对象 -2147482613"/>
                      <p:cNvPicPr/>
                      <p:nvPr/>
                    </p:nvPicPr>
                    <p:blipFill>
                      <a:blip r:embed="rId13"/>
                      <a:stretch>
                        <a:fillRect/>
                      </a:stretch>
                    </p:blipFill>
                    <p:spPr>
                      <a:xfrm>
                        <a:off x="4927600" y="4909185"/>
                        <a:ext cx="569595" cy="281305"/>
                      </a:xfrm>
                      <a:prstGeom prst="rect">
                        <a:avLst/>
                      </a:prstGeom>
                      <a:noFill/>
                      <a:ln w="38100">
                        <a:noFill/>
                        <a:miter/>
                      </a:ln>
                    </p:spPr>
                  </p:pic>
                </p:oleObj>
              </mc:Fallback>
            </mc:AlternateContent>
          </a:graphicData>
        </a:graphic>
      </p:graphicFrame>
      <p:graphicFrame>
        <p:nvGraphicFramePr>
          <p:cNvPr id="17" name="对象 16"/>
          <p:cNvGraphicFramePr/>
          <p:nvPr/>
        </p:nvGraphicFramePr>
        <p:xfrm>
          <a:off x="5646420" y="4881245"/>
          <a:ext cx="416560" cy="337185"/>
        </p:xfrm>
        <a:graphic>
          <a:graphicData uri="http://schemas.openxmlformats.org/presentationml/2006/ole">
            <mc:AlternateContent xmlns:mc="http://schemas.openxmlformats.org/markup-compatibility/2006">
              <mc:Choice xmlns:v="urn:schemas-microsoft-com:vml" Requires="v">
                <p:oleObj spid="_x0000_s1100" r:id="rId14" imgW="266700" imgH="203200" progId="Equation.DSMT4">
                  <p:embed/>
                </p:oleObj>
              </mc:Choice>
              <mc:Fallback>
                <p:oleObj r:id="rId14" imgW="266700" imgH="203200" progId="Equation.DSMT4">
                  <p:embed/>
                  <p:pic>
                    <p:nvPicPr>
                      <p:cNvPr id="17" name="对象 16"/>
                      <p:cNvPicPr/>
                      <p:nvPr/>
                    </p:nvPicPr>
                    <p:blipFill>
                      <a:blip r:embed="rId15"/>
                      <a:stretch>
                        <a:fillRect/>
                      </a:stretch>
                    </p:blipFill>
                    <p:spPr>
                      <a:xfrm>
                        <a:off x="5646420" y="4881245"/>
                        <a:ext cx="416560" cy="337185"/>
                      </a:xfrm>
                      <a:prstGeom prst="rect">
                        <a:avLst/>
                      </a:prstGeom>
                      <a:noFill/>
                      <a:ln w="38100">
                        <a:noFill/>
                        <a:miter/>
                      </a:ln>
                    </p:spPr>
                  </p:pic>
                </p:oleObj>
              </mc:Fallback>
            </mc:AlternateContent>
          </a:graphicData>
        </a:graphic>
      </p:graphicFrame>
      <p:sp>
        <p:nvSpPr>
          <p:cNvPr id="21" name="文本框 20"/>
          <p:cNvSpPr txBox="1"/>
          <p:nvPr/>
        </p:nvSpPr>
        <p:spPr>
          <a:xfrm>
            <a:off x="4649470" y="2612390"/>
            <a:ext cx="996950" cy="460375"/>
          </a:xfrm>
          <a:prstGeom prst="rect">
            <a:avLst/>
          </a:prstGeom>
          <a:noFill/>
          <a:ln w="9525">
            <a:noFill/>
          </a:ln>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70C0"/>
                </a:solidFill>
                <a:effectLst/>
                <a:uLnTx/>
                <a:uFillTx/>
                <a:latin typeface="Calibri" panose="020F0502020204030204" charset="0"/>
                <a:ea typeface="宋体" panose="02010600030101010101" pitchFamily="2" charset="-122"/>
                <a:cs typeface="+mn-cs"/>
              </a:rPr>
              <a:t>①②</a:t>
            </a:r>
          </a:p>
        </p:txBody>
      </p:sp>
      <p:sp>
        <p:nvSpPr>
          <p:cNvPr id="25" name="文本框 24"/>
          <p:cNvSpPr txBox="1"/>
          <p:nvPr/>
        </p:nvSpPr>
        <p:spPr>
          <a:xfrm>
            <a:off x="6062980" y="4819650"/>
            <a:ext cx="2640965" cy="460375"/>
          </a:xfrm>
          <a:prstGeom prst="rect">
            <a:avLst/>
          </a:prstGeom>
          <a:noFill/>
          <a:ln w="9525">
            <a:noFill/>
          </a:ln>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华文楷体" panose="02010600040101010101" charset="-122"/>
                <a:ea typeface="华文楷体" panose="02010600040101010101" charset="-122"/>
                <a:cs typeface="+mn-cs"/>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charset="-122"/>
                <a:cs typeface="Times New Roman" panose="02020603050405020304" pitchFamily="18" charset="0"/>
              </a:rPr>
              <a:t>strong oxidation</a:t>
            </a:r>
          </a:p>
        </p:txBody>
      </p:sp>
      <p:cxnSp>
        <p:nvCxnSpPr>
          <p:cNvPr id="33" name="直接连接符 32"/>
          <p:cNvCxnSpPr/>
          <p:nvPr/>
        </p:nvCxnSpPr>
        <p:spPr>
          <a:xfrm>
            <a:off x="4775835" y="4638675"/>
            <a:ext cx="3956050" cy="0"/>
          </a:xfrm>
          <a:prstGeom prst="line">
            <a:avLst/>
          </a:prstGeom>
          <a:ln w="19050">
            <a:solidFill>
              <a:srgbClr val="0070C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713605" y="2373630"/>
            <a:ext cx="4117975" cy="2540"/>
          </a:xfrm>
          <a:prstGeom prst="line">
            <a:avLst/>
          </a:prstGeom>
          <a:ln w="19050">
            <a:solidFill>
              <a:srgbClr val="0070C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56937" y="4799765"/>
            <a:ext cx="4427855"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Fig. 1 Schematic diagram for the </a:t>
            </a:r>
            <a:r>
              <a:rPr kumimoji="0" sz="1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photocatalysis</a:t>
            </a:r>
            <a:r>
              <a:rPr kumimoji="0"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mechanism of semiconductor</a:t>
            </a:r>
          </a:p>
        </p:txBody>
      </p:sp>
      <p:sp>
        <p:nvSpPr>
          <p:cNvPr id="16" name="标题 1"/>
          <p:cNvSpPr txBox="1">
            <a:spLocks/>
          </p:cNvSpPr>
          <p:nvPr/>
        </p:nvSpPr>
        <p:spPr bwMode="auto">
          <a:xfrm>
            <a:off x="356937" y="1160298"/>
            <a:ext cx="4070684" cy="83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a:solidFill>
                  <a:srgbClr val="990000"/>
                </a:solidFill>
                <a:latin typeface="+mj-lt"/>
                <a:ea typeface="+mj-ea"/>
                <a:cs typeface="+mj-cs"/>
              </a:defRPr>
            </a:lvl1pPr>
            <a:lvl2pPr algn="ctr" rtl="0" eaLnBrk="1" fontAlgn="base" hangingPunct="1">
              <a:spcBef>
                <a:spcPct val="0"/>
              </a:spcBef>
              <a:spcAft>
                <a:spcPct val="0"/>
              </a:spcAft>
              <a:defRPr sz="4400">
                <a:solidFill>
                  <a:srgbClr val="990000"/>
                </a:solidFill>
                <a:latin typeface="Arial" charset="0"/>
                <a:ea typeface="黑体" pitchFamily="2" charset="-122"/>
              </a:defRPr>
            </a:lvl2pPr>
            <a:lvl3pPr algn="ctr" rtl="0" eaLnBrk="1" fontAlgn="base" hangingPunct="1">
              <a:spcBef>
                <a:spcPct val="0"/>
              </a:spcBef>
              <a:spcAft>
                <a:spcPct val="0"/>
              </a:spcAft>
              <a:defRPr sz="4400">
                <a:solidFill>
                  <a:srgbClr val="990000"/>
                </a:solidFill>
                <a:latin typeface="Arial" charset="0"/>
                <a:ea typeface="黑体" pitchFamily="2" charset="-122"/>
              </a:defRPr>
            </a:lvl3pPr>
            <a:lvl4pPr algn="ctr" rtl="0" eaLnBrk="1" fontAlgn="base" hangingPunct="1">
              <a:spcBef>
                <a:spcPct val="0"/>
              </a:spcBef>
              <a:spcAft>
                <a:spcPct val="0"/>
              </a:spcAft>
              <a:defRPr sz="4400">
                <a:solidFill>
                  <a:srgbClr val="990000"/>
                </a:solidFill>
                <a:latin typeface="Arial" charset="0"/>
                <a:ea typeface="黑体" pitchFamily="2" charset="-122"/>
              </a:defRPr>
            </a:lvl4pPr>
            <a:lvl5pPr algn="ctr" rtl="0" eaLnBrk="1" fontAlgn="base" hangingPunct="1">
              <a:spcBef>
                <a:spcPct val="0"/>
              </a:spcBef>
              <a:spcAft>
                <a:spcPct val="0"/>
              </a:spcAft>
              <a:defRPr sz="4400">
                <a:solidFill>
                  <a:srgbClr val="990000"/>
                </a:solidFill>
                <a:latin typeface="Arial" charset="0"/>
                <a:ea typeface="黑体" pitchFamily="2" charset="-122"/>
              </a:defRPr>
            </a:lvl5pPr>
            <a:lvl6pPr marL="457200" algn="ctr" rtl="0" eaLnBrk="1" fontAlgn="base" hangingPunct="1">
              <a:spcBef>
                <a:spcPct val="0"/>
              </a:spcBef>
              <a:spcAft>
                <a:spcPct val="0"/>
              </a:spcAft>
              <a:defRPr sz="4400">
                <a:solidFill>
                  <a:srgbClr val="990000"/>
                </a:solidFill>
                <a:latin typeface="Arial" charset="0"/>
                <a:ea typeface="黑体" pitchFamily="2" charset="-122"/>
              </a:defRPr>
            </a:lvl6pPr>
            <a:lvl7pPr marL="914400" algn="ctr" rtl="0" eaLnBrk="1" fontAlgn="base" hangingPunct="1">
              <a:spcBef>
                <a:spcPct val="0"/>
              </a:spcBef>
              <a:spcAft>
                <a:spcPct val="0"/>
              </a:spcAft>
              <a:defRPr sz="4400">
                <a:solidFill>
                  <a:srgbClr val="990000"/>
                </a:solidFill>
                <a:latin typeface="Arial" charset="0"/>
                <a:ea typeface="黑体" pitchFamily="2" charset="-122"/>
              </a:defRPr>
            </a:lvl7pPr>
            <a:lvl8pPr marL="1371600" algn="ctr" rtl="0" eaLnBrk="1" fontAlgn="base" hangingPunct="1">
              <a:spcBef>
                <a:spcPct val="0"/>
              </a:spcBef>
              <a:spcAft>
                <a:spcPct val="0"/>
              </a:spcAft>
              <a:defRPr sz="4400">
                <a:solidFill>
                  <a:srgbClr val="990000"/>
                </a:solidFill>
                <a:latin typeface="Arial" charset="0"/>
                <a:ea typeface="黑体" pitchFamily="2" charset="-122"/>
              </a:defRPr>
            </a:lvl8pPr>
            <a:lvl9pPr marL="1828800" algn="ctr" rtl="0" eaLnBrk="1" fontAlgn="base" hangingPunct="1">
              <a:spcBef>
                <a:spcPct val="0"/>
              </a:spcBef>
              <a:spcAft>
                <a:spcPct val="0"/>
              </a:spcAft>
              <a:defRPr sz="4400">
                <a:solidFill>
                  <a:srgbClr val="990000"/>
                </a:solidFill>
                <a:latin typeface="Arial" charset="0"/>
                <a:ea typeface="黑体" pitchFamily="2" charset="-122"/>
              </a:defRPr>
            </a:lvl9pPr>
          </a:lstStyle>
          <a:p>
            <a:r>
              <a:rPr lang="en-US" altLang="zh-CN" sz="3200" b="1" kern="0" dirty="0">
                <a:latin typeface="Times New Roman" panose="02020603050405020304" pitchFamily="18" charset="0"/>
                <a:cs typeface="Times New Roman" panose="02020603050405020304" pitchFamily="18" charset="0"/>
              </a:rPr>
              <a:t>Catalytic mechanism </a:t>
            </a:r>
          </a:p>
        </p:txBody>
      </p:sp>
    </p:spTree>
    <p:extLst>
      <p:ext uri="{BB962C8B-B14F-4D97-AF65-F5344CB8AC3E}">
        <p14:creationId xmlns:p14="http://schemas.microsoft.com/office/powerpoint/2010/main" val="1495677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264150" y="1993590"/>
            <a:ext cx="4326941" cy="2746803"/>
          </a:xfrm>
          <a:prstGeom prst="rect">
            <a:avLst/>
          </a:prstGeom>
        </p:spPr>
      </p:pic>
      <p:sp>
        <p:nvSpPr>
          <p:cNvPr id="10" name="文本框 9"/>
          <p:cNvSpPr txBox="1"/>
          <p:nvPr/>
        </p:nvSpPr>
        <p:spPr>
          <a:xfrm>
            <a:off x="441157" y="4759764"/>
            <a:ext cx="8074025" cy="368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mn-cs"/>
              </a:rPr>
              <a:t>Fig. </a:t>
            </a:r>
            <a:r>
              <a:rPr kumimoji="0" lang="en-US" sz="1800" b="0" i="0" u="none" strike="noStrike" kern="1200" cap="none" spc="0" normalizeH="0" baseline="0" noProof="0" dirty="0">
                <a:ln>
                  <a:noFill/>
                </a:ln>
                <a:solidFill>
                  <a:prstClr val="black"/>
                </a:solidFill>
                <a:effectLst/>
                <a:uLnTx/>
                <a:uFillTx/>
                <a:latin typeface="Calibri"/>
                <a:ea typeface="+mn-ea"/>
                <a:cs typeface="+mn-cs"/>
              </a:rPr>
              <a:t>2</a:t>
            </a:r>
            <a:r>
              <a:rPr kumimoji="0" sz="1800" b="0" i="0" u="none" strike="noStrike" kern="1200" cap="none" spc="0" normalizeH="0" baseline="0" noProof="0" dirty="0">
                <a:ln>
                  <a:noFill/>
                </a:ln>
                <a:solidFill>
                  <a:prstClr val="black"/>
                </a:solidFill>
                <a:effectLst/>
                <a:uLnTx/>
                <a:uFillTx/>
                <a:latin typeface="Calibri"/>
                <a:ea typeface="+mn-ea"/>
                <a:cs typeface="+mn-cs"/>
              </a:rPr>
              <a:t> Band edge position for </a:t>
            </a:r>
            <a:r>
              <a:rPr kumimoji="0" lang="en-US" sz="1800" b="0" i="0" u="none" strike="noStrike" kern="1200" cap="none" spc="0" normalizeH="0" baseline="0" noProof="0" dirty="0">
                <a:ln>
                  <a:noFill/>
                </a:ln>
                <a:solidFill>
                  <a:prstClr val="black"/>
                </a:solidFill>
                <a:effectLst/>
                <a:uLnTx/>
                <a:uFillTx/>
                <a:latin typeface="Calibri"/>
                <a:ea typeface="+mn-ea"/>
                <a:cs typeface="+mn-cs"/>
              </a:rPr>
              <a:t>some </a:t>
            </a:r>
            <a:r>
              <a:rPr kumimoji="0" sz="1800" b="0" i="0" u="none" strike="noStrike" kern="1200" cap="none" spc="0" normalizeH="0" baseline="0" noProof="0" dirty="0">
                <a:ln>
                  <a:noFill/>
                </a:ln>
                <a:solidFill>
                  <a:prstClr val="black"/>
                </a:solidFill>
                <a:effectLst/>
                <a:uLnTx/>
                <a:uFillTx/>
                <a:latin typeface="Calibri"/>
                <a:ea typeface="+mn-ea"/>
                <a:cs typeface="+mn-cs"/>
              </a:rPr>
              <a:t>semiconductor </a:t>
            </a:r>
            <a:r>
              <a:rPr kumimoji="0" sz="1800" b="0" i="0" u="none" strike="noStrike" kern="1200" cap="none" spc="0" normalizeH="0" baseline="0" noProof="0" dirty="0" err="1">
                <a:ln>
                  <a:noFill/>
                </a:ln>
                <a:solidFill>
                  <a:prstClr val="black"/>
                </a:solidFill>
                <a:effectLst/>
                <a:uLnTx/>
                <a:uFillTx/>
                <a:latin typeface="Calibri"/>
                <a:ea typeface="+mn-ea"/>
                <a:cs typeface="+mn-cs"/>
              </a:rPr>
              <a:t>photocatalyst</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标题 1"/>
          <p:cNvSpPr txBox="1">
            <a:spLocks/>
          </p:cNvSpPr>
          <p:nvPr/>
        </p:nvSpPr>
        <p:spPr bwMode="auto">
          <a:xfrm>
            <a:off x="356937" y="1160298"/>
            <a:ext cx="4070684" cy="83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a:solidFill>
                  <a:srgbClr val="990000"/>
                </a:solidFill>
                <a:latin typeface="+mj-lt"/>
                <a:ea typeface="+mj-ea"/>
                <a:cs typeface="+mj-cs"/>
              </a:defRPr>
            </a:lvl1pPr>
            <a:lvl2pPr algn="ctr" rtl="0" eaLnBrk="1" fontAlgn="base" hangingPunct="1">
              <a:spcBef>
                <a:spcPct val="0"/>
              </a:spcBef>
              <a:spcAft>
                <a:spcPct val="0"/>
              </a:spcAft>
              <a:defRPr sz="4400">
                <a:solidFill>
                  <a:srgbClr val="990000"/>
                </a:solidFill>
                <a:latin typeface="Arial" charset="0"/>
                <a:ea typeface="黑体" pitchFamily="2" charset="-122"/>
              </a:defRPr>
            </a:lvl2pPr>
            <a:lvl3pPr algn="ctr" rtl="0" eaLnBrk="1" fontAlgn="base" hangingPunct="1">
              <a:spcBef>
                <a:spcPct val="0"/>
              </a:spcBef>
              <a:spcAft>
                <a:spcPct val="0"/>
              </a:spcAft>
              <a:defRPr sz="4400">
                <a:solidFill>
                  <a:srgbClr val="990000"/>
                </a:solidFill>
                <a:latin typeface="Arial" charset="0"/>
                <a:ea typeface="黑体" pitchFamily="2" charset="-122"/>
              </a:defRPr>
            </a:lvl3pPr>
            <a:lvl4pPr algn="ctr" rtl="0" eaLnBrk="1" fontAlgn="base" hangingPunct="1">
              <a:spcBef>
                <a:spcPct val="0"/>
              </a:spcBef>
              <a:spcAft>
                <a:spcPct val="0"/>
              </a:spcAft>
              <a:defRPr sz="4400">
                <a:solidFill>
                  <a:srgbClr val="990000"/>
                </a:solidFill>
                <a:latin typeface="Arial" charset="0"/>
                <a:ea typeface="黑体" pitchFamily="2" charset="-122"/>
              </a:defRPr>
            </a:lvl4pPr>
            <a:lvl5pPr algn="ctr" rtl="0" eaLnBrk="1" fontAlgn="base" hangingPunct="1">
              <a:spcBef>
                <a:spcPct val="0"/>
              </a:spcBef>
              <a:spcAft>
                <a:spcPct val="0"/>
              </a:spcAft>
              <a:defRPr sz="4400">
                <a:solidFill>
                  <a:srgbClr val="990000"/>
                </a:solidFill>
                <a:latin typeface="Arial" charset="0"/>
                <a:ea typeface="黑体" pitchFamily="2" charset="-122"/>
              </a:defRPr>
            </a:lvl5pPr>
            <a:lvl6pPr marL="457200" algn="ctr" rtl="0" eaLnBrk="1" fontAlgn="base" hangingPunct="1">
              <a:spcBef>
                <a:spcPct val="0"/>
              </a:spcBef>
              <a:spcAft>
                <a:spcPct val="0"/>
              </a:spcAft>
              <a:defRPr sz="4400">
                <a:solidFill>
                  <a:srgbClr val="990000"/>
                </a:solidFill>
                <a:latin typeface="Arial" charset="0"/>
                <a:ea typeface="黑体" pitchFamily="2" charset="-122"/>
              </a:defRPr>
            </a:lvl6pPr>
            <a:lvl7pPr marL="914400" algn="ctr" rtl="0" eaLnBrk="1" fontAlgn="base" hangingPunct="1">
              <a:spcBef>
                <a:spcPct val="0"/>
              </a:spcBef>
              <a:spcAft>
                <a:spcPct val="0"/>
              </a:spcAft>
              <a:defRPr sz="4400">
                <a:solidFill>
                  <a:srgbClr val="990000"/>
                </a:solidFill>
                <a:latin typeface="Arial" charset="0"/>
                <a:ea typeface="黑体" pitchFamily="2" charset="-122"/>
              </a:defRPr>
            </a:lvl7pPr>
            <a:lvl8pPr marL="1371600" algn="ctr" rtl="0" eaLnBrk="1" fontAlgn="base" hangingPunct="1">
              <a:spcBef>
                <a:spcPct val="0"/>
              </a:spcBef>
              <a:spcAft>
                <a:spcPct val="0"/>
              </a:spcAft>
              <a:defRPr sz="4400">
                <a:solidFill>
                  <a:srgbClr val="990000"/>
                </a:solidFill>
                <a:latin typeface="Arial" charset="0"/>
                <a:ea typeface="黑体" pitchFamily="2" charset="-122"/>
              </a:defRPr>
            </a:lvl8pPr>
            <a:lvl9pPr marL="1828800" algn="ctr" rtl="0" eaLnBrk="1" fontAlgn="base" hangingPunct="1">
              <a:spcBef>
                <a:spcPct val="0"/>
              </a:spcBef>
              <a:spcAft>
                <a:spcPct val="0"/>
              </a:spcAft>
              <a:defRPr sz="4400">
                <a:solidFill>
                  <a:srgbClr val="990000"/>
                </a:solidFill>
                <a:latin typeface="Arial" charset="0"/>
                <a:ea typeface="黑体" pitchFamily="2" charset="-122"/>
              </a:defRPr>
            </a:lvl9pPr>
          </a:lstStyle>
          <a:p>
            <a:r>
              <a:rPr lang="en-US" altLang="zh-CN" sz="3200" b="1" kern="0" dirty="0">
                <a:latin typeface="Times New Roman" panose="02020603050405020304" pitchFamily="18" charset="0"/>
                <a:cs typeface="Times New Roman" panose="02020603050405020304" pitchFamily="18" charset="0"/>
              </a:rPr>
              <a:t>Catalytic mechanism </a:t>
            </a:r>
          </a:p>
        </p:txBody>
      </p:sp>
      <p:sp>
        <p:nvSpPr>
          <p:cNvPr id="7" name="文本框 6"/>
          <p:cNvSpPr txBox="1"/>
          <p:nvPr/>
        </p:nvSpPr>
        <p:spPr>
          <a:xfrm>
            <a:off x="1632856" y="5026449"/>
            <a:ext cx="6555754" cy="1754326"/>
          </a:xfrm>
          <a:prstGeom prst="rect">
            <a:avLst/>
          </a:prstGeom>
          <a:noFill/>
          <a:ln w="28575">
            <a:noFill/>
          </a:ln>
        </p:spPr>
        <p:txBody>
          <a:bodyPr wrap="square" rtlCol="0">
            <a:spAutoFit/>
          </a:bodyPr>
          <a:lstStyle/>
          <a:p>
            <a:pPr fontAlgn="auto">
              <a:lnSpc>
                <a:spcPct val="150000"/>
              </a:lnSpc>
            </a:pPr>
            <a:r>
              <a:rPr lang="zh-CN" altLang="en-US" sz="2400" dirty="0">
                <a:ln>
                  <a:noFill/>
                </a:ln>
                <a:sym typeface="+mn-ea"/>
              </a:rPr>
              <a:t>ZnO、CdS ：</a:t>
            </a:r>
            <a:r>
              <a:rPr lang="en-US" altLang="zh-CN" sz="2400" dirty="0">
                <a:ln>
                  <a:noFill/>
                </a:ln>
              </a:rPr>
              <a:t>P</a:t>
            </a:r>
            <a:r>
              <a:rPr lang="zh-CN" altLang="en-US" sz="2400" dirty="0">
                <a:ln>
                  <a:noFill/>
                </a:ln>
              </a:rPr>
              <a:t>oor </a:t>
            </a:r>
            <a:r>
              <a:rPr lang="en-US" altLang="zh-CN" sz="2400" dirty="0">
                <a:ln>
                  <a:noFill/>
                </a:ln>
              </a:rPr>
              <a:t>s</a:t>
            </a:r>
            <a:r>
              <a:rPr lang="zh-CN" altLang="en-US" sz="2400" dirty="0">
                <a:ln>
                  <a:noFill/>
                </a:ln>
                <a:sym typeface="+mn-ea"/>
              </a:rPr>
              <a:t>tability </a:t>
            </a:r>
          </a:p>
          <a:p>
            <a:pPr fontAlgn="auto">
              <a:lnSpc>
                <a:spcPct val="150000"/>
              </a:lnSpc>
            </a:pPr>
            <a:r>
              <a:rPr lang="en-US" altLang="zh-CN" sz="2400" dirty="0">
                <a:ln>
                  <a:noFill/>
                </a:ln>
              </a:rPr>
              <a:t>TiO2 </a:t>
            </a:r>
            <a:r>
              <a:rPr lang="zh-CN" altLang="en-US" sz="2400" dirty="0">
                <a:ln>
                  <a:noFill/>
                </a:ln>
              </a:rPr>
              <a:t>：strong oxidizing power, high chemical  </a:t>
            </a:r>
          </a:p>
          <a:p>
            <a:pPr fontAlgn="auto">
              <a:lnSpc>
                <a:spcPct val="150000"/>
              </a:lnSpc>
            </a:pPr>
            <a:r>
              <a:rPr lang="zh-CN" altLang="en-US" sz="2400" dirty="0">
                <a:ln>
                  <a:noFill/>
                </a:ln>
              </a:rPr>
              <a:t>             </a:t>
            </a:r>
            <a:r>
              <a:rPr lang="zh-CN" altLang="en-US" sz="2400" dirty="0" smtClean="0">
                <a:ln>
                  <a:noFill/>
                </a:ln>
              </a:rPr>
              <a:t>durability</a:t>
            </a:r>
            <a:r>
              <a:rPr lang="zh-CN" altLang="en-US" sz="2400" dirty="0">
                <a:ln>
                  <a:noFill/>
                </a:ln>
              </a:rPr>
              <a:t>, and nontoxicity</a:t>
            </a:r>
          </a:p>
        </p:txBody>
      </p:sp>
    </p:spTree>
    <p:extLst>
      <p:ext uri="{BB962C8B-B14F-4D97-AF65-F5344CB8AC3E}">
        <p14:creationId xmlns:p14="http://schemas.microsoft.com/office/powerpoint/2010/main" val="1550593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6937" y="1729038"/>
            <a:ext cx="7807349" cy="21236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Limitation</a:t>
            </a:r>
            <a:r>
              <a:rPr kumimoji="0" lang="zh-CN"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Large band gap energy</a:t>
            </a:r>
            <a:r>
              <a:rPr kumimoji="0" lang="zh-CN"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excit</a:t>
            </a:r>
            <a:r>
              <a:rPr kumimoji="0" lang="en-US" altLang="zh-CN" sz="2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ed</a:t>
            </a:r>
            <a:r>
              <a:rPr kumimoji="0" lang="zh-CN"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in the ultraviolet region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Low quantum efficiency : </a:t>
            </a:r>
            <a:r>
              <a:rPr kumimoji="0" lang="zh-CN"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recombination </a:t>
            </a: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of  photo-induced carrier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t>
            </a:r>
            <a:r>
              <a:rPr kumimoji="0" lang="zh-CN"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tability</a:t>
            </a:r>
          </a:p>
        </p:txBody>
      </p:sp>
      <p:sp>
        <p:nvSpPr>
          <p:cNvPr id="6" name="文本框 5"/>
          <p:cNvSpPr txBox="1"/>
          <p:nvPr/>
        </p:nvSpPr>
        <p:spPr>
          <a:xfrm>
            <a:off x="356937" y="3825723"/>
            <a:ext cx="5257800" cy="28623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Modification: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Selective metal ion doping</a:t>
            </a: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Deposition of metal particles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Heterojunction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Surface sensitization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 name="标题 1"/>
          <p:cNvSpPr txBox="1">
            <a:spLocks/>
          </p:cNvSpPr>
          <p:nvPr/>
        </p:nvSpPr>
        <p:spPr bwMode="auto">
          <a:xfrm>
            <a:off x="356937" y="1160298"/>
            <a:ext cx="4070684" cy="83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a:solidFill>
                  <a:srgbClr val="990000"/>
                </a:solidFill>
                <a:latin typeface="+mj-lt"/>
                <a:ea typeface="+mj-ea"/>
                <a:cs typeface="+mj-cs"/>
              </a:defRPr>
            </a:lvl1pPr>
            <a:lvl2pPr algn="ctr" rtl="0" eaLnBrk="1" fontAlgn="base" hangingPunct="1">
              <a:spcBef>
                <a:spcPct val="0"/>
              </a:spcBef>
              <a:spcAft>
                <a:spcPct val="0"/>
              </a:spcAft>
              <a:defRPr sz="4400">
                <a:solidFill>
                  <a:srgbClr val="990000"/>
                </a:solidFill>
                <a:latin typeface="Arial" charset="0"/>
                <a:ea typeface="黑体" pitchFamily="2" charset="-122"/>
              </a:defRPr>
            </a:lvl2pPr>
            <a:lvl3pPr algn="ctr" rtl="0" eaLnBrk="1" fontAlgn="base" hangingPunct="1">
              <a:spcBef>
                <a:spcPct val="0"/>
              </a:spcBef>
              <a:spcAft>
                <a:spcPct val="0"/>
              </a:spcAft>
              <a:defRPr sz="4400">
                <a:solidFill>
                  <a:srgbClr val="990000"/>
                </a:solidFill>
                <a:latin typeface="Arial" charset="0"/>
                <a:ea typeface="黑体" pitchFamily="2" charset="-122"/>
              </a:defRPr>
            </a:lvl3pPr>
            <a:lvl4pPr algn="ctr" rtl="0" eaLnBrk="1" fontAlgn="base" hangingPunct="1">
              <a:spcBef>
                <a:spcPct val="0"/>
              </a:spcBef>
              <a:spcAft>
                <a:spcPct val="0"/>
              </a:spcAft>
              <a:defRPr sz="4400">
                <a:solidFill>
                  <a:srgbClr val="990000"/>
                </a:solidFill>
                <a:latin typeface="Arial" charset="0"/>
                <a:ea typeface="黑体" pitchFamily="2" charset="-122"/>
              </a:defRPr>
            </a:lvl4pPr>
            <a:lvl5pPr algn="ctr" rtl="0" eaLnBrk="1" fontAlgn="base" hangingPunct="1">
              <a:spcBef>
                <a:spcPct val="0"/>
              </a:spcBef>
              <a:spcAft>
                <a:spcPct val="0"/>
              </a:spcAft>
              <a:defRPr sz="4400">
                <a:solidFill>
                  <a:srgbClr val="990000"/>
                </a:solidFill>
                <a:latin typeface="Arial" charset="0"/>
                <a:ea typeface="黑体" pitchFamily="2" charset="-122"/>
              </a:defRPr>
            </a:lvl5pPr>
            <a:lvl6pPr marL="457200" algn="ctr" rtl="0" eaLnBrk="1" fontAlgn="base" hangingPunct="1">
              <a:spcBef>
                <a:spcPct val="0"/>
              </a:spcBef>
              <a:spcAft>
                <a:spcPct val="0"/>
              </a:spcAft>
              <a:defRPr sz="4400">
                <a:solidFill>
                  <a:srgbClr val="990000"/>
                </a:solidFill>
                <a:latin typeface="Arial" charset="0"/>
                <a:ea typeface="黑体" pitchFamily="2" charset="-122"/>
              </a:defRPr>
            </a:lvl6pPr>
            <a:lvl7pPr marL="914400" algn="ctr" rtl="0" eaLnBrk="1" fontAlgn="base" hangingPunct="1">
              <a:spcBef>
                <a:spcPct val="0"/>
              </a:spcBef>
              <a:spcAft>
                <a:spcPct val="0"/>
              </a:spcAft>
              <a:defRPr sz="4400">
                <a:solidFill>
                  <a:srgbClr val="990000"/>
                </a:solidFill>
                <a:latin typeface="Arial" charset="0"/>
                <a:ea typeface="黑体" pitchFamily="2" charset="-122"/>
              </a:defRPr>
            </a:lvl7pPr>
            <a:lvl8pPr marL="1371600" algn="ctr" rtl="0" eaLnBrk="1" fontAlgn="base" hangingPunct="1">
              <a:spcBef>
                <a:spcPct val="0"/>
              </a:spcBef>
              <a:spcAft>
                <a:spcPct val="0"/>
              </a:spcAft>
              <a:defRPr sz="4400">
                <a:solidFill>
                  <a:srgbClr val="990000"/>
                </a:solidFill>
                <a:latin typeface="Arial" charset="0"/>
                <a:ea typeface="黑体" pitchFamily="2" charset="-122"/>
              </a:defRPr>
            </a:lvl8pPr>
            <a:lvl9pPr marL="1828800" algn="ctr" rtl="0" eaLnBrk="1" fontAlgn="base" hangingPunct="1">
              <a:spcBef>
                <a:spcPct val="0"/>
              </a:spcBef>
              <a:spcAft>
                <a:spcPct val="0"/>
              </a:spcAft>
              <a:defRPr sz="4400">
                <a:solidFill>
                  <a:srgbClr val="990000"/>
                </a:solidFill>
                <a:latin typeface="Arial" charset="0"/>
                <a:ea typeface="黑体" pitchFamily="2" charset="-122"/>
              </a:defRPr>
            </a:lvl9pPr>
          </a:lstStyle>
          <a:p>
            <a:r>
              <a:rPr lang="en-US" altLang="zh-CN" sz="3200" b="1" kern="0" dirty="0">
                <a:latin typeface="Times New Roman" panose="02020603050405020304" pitchFamily="18" charset="0"/>
                <a:cs typeface="Times New Roman" panose="02020603050405020304" pitchFamily="18" charset="0"/>
              </a:rPr>
              <a:t>Catalytic mechanism </a:t>
            </a:r>
          </a:p>
        </p:txBody>
      </p:sp>
    </p:spTree>
    <p:extLst>
      <p:ext uri="{BB962C8B-B14F-4D97-AF65-F5344CB8AC3E}">
        <p14:creationId xmlns:p14="http://schemas.microsoft.com/office/powerpoint/2010/main" val="569583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811" y="1852287"/>
            <a:ext cx="786185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For an economical use of water and solar energy, catalysts that are sufficiently efficient, stable, inexpensive and capable of harvesting light are required</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矩形 2"/>
          <p:cNvSpPr/>
          <p:nvPr/>
        </p:nvSpPr>
        <p:spPr>
          <a:xfrm>
            <a:off x="4075611" y="6581001"/>
            <a:ext cx="506838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等线" panose="02010600030101010101" pitchFamily="2" charset="-122"/>
                <a:cs typeface="+mn-cs"/>
              </a:rPr>
              <a:t>Wang X, Maeda K, Thomas A, et al. Nature materials, 2009, 8(1): 76-80</a:t>
            </a:r>
            <a:r>
              <a:rPr kumimoji="0" lang="en-US" altLang="zh-CN" sz="1200" b="0" i="0" u="none" strike="noStrike" kern="1200" cap="none" spc="0" normalizeH="0" baseline="0" noProof="0" dirty="0" smtClean="0">
                <a:ln>
                  <a:noFill/>
                </a:ln>
                <a:solidFill>
                  <a:prstClr val="black"/>
                </a:solidFill>
                <a:effectLst/>
                <a:uLnTx/>
                <a:uFillTx/>
                <a:latin typeface="Calibri" panose="020F0502020204030204"/>
                <a:ea typeface="等线" panose="02010600030101010101" pitchFamily="2" charset="-122"/>
                <a:cs typeface="+mn-cs"/>
              </a:rPr>
              <a:t>.</a:t>
            </a:r>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4" name="矩形 3"/>
          <p:cNvSpPr/>
          <p:nvPr/>
        </p:nvSpPr>
        <p:spPr>
          <a:xfrm>
            <a:off x="327991" y="2688937"/>
            <a:ext cx="8378686"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For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photocatalysis</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to be chemically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productive, precious-metal species </a:t>
            </a:r>
            <a:r>
              <a:rPr kumimoji="0" lang="en-US" altLang="zh-CN" sz="800" b="0" i="0" u="none" strike="noStrike" kern="12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such as Pt and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RuO</a:t>
            </a:r>
            <a:r>
              <a:rPr kumimoji="0" lang="en-US" altLang="zh-CN" sz="18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must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be used in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most cases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as extra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cocatalysts</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to promote the transfer of </a:t>
            </a:r>
            <a:r>
              <a:rPr kumimoji="0" lang="en-US" altLang="zh-CN" sz="18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photoinduced</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charge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carriers from the bulk to the surface at which water </a:t>
            </a:r>
            <a:r>
              <a:rPr kumimoji="0" lang="en-US"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is converted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to hydrogen gas</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b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b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矩形 7"/>
          <p:cNvSpPr/>
          <p:nvPr/>
        </p:nvSpPr>
        <p:spPr>
          <a:xfrm>
            <a:off x="327991" y="4186968"/>
            <a:ext cx="840850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Carbon nitrides can exist in several allotropes with diverse properties, but the graphitic phase (g-C</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a:t>
            </a:r>
            <a:r>
              <a:rPr kumimoji="0" lang="en-US" altLang="zh-CN" sz="1800" b="0" i="0" u="none" strike="noStrike" kern="1200" cap="none" spc="0" normalizeH="0" baseline="-2500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4</a:t>
            </a:r>
            <a:r>
              <a:rPr kumimoji="0" lang="en-US" altLang="zh-C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is regarded as the most stable under ambient conditions. </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标题 1"/>
          <p:cNvSpPr txBox="1">
            <a:spLocks/>
          </p:cNvSpPr>
          <p:nvPr/>
        </p:nvSpPr>
        <p:spPr bwMode="auto">
          <a:xfrm>
            <a:off x="357810" y="1029360"/>
            <a:ext cx="3299789" cy="83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a:bodyPr>
          <a:lstStyle>
            <a:lvl1pPr algn="ctr" rtl="0" eaLnBrk="1" fontAlgn="base" hangingPunct="1">
              <a:spcBef>
                <a:spcPct val="0"/>
              </a:spcBef>
              <a:spcAft>
                <a:spcPct val="0"/>
              </a:spcAft>
              <a:defRPr sz="4400">
                <a:solidFill>
                  <a:srgbClr val="990000"/>
                </a:solidFill>
                <a:latin typeface="+mj-lt"/>
                <a:ea typeface="+mj-ea"/>
                <a:cs typeface="+mj-cs"/>
              </a:defRPr>
            </a:lvl1pPr>
            <a:lvl2pPr algn="ctr" rtl="0" eaLnBrk="1" fontAlgn="base" hangingPunct="1">
              <a:spcBef>
                <a:spcPct val="0"/>
              </a:spcBef>
              <a:spcAft>
                <a:spcPct val="0"/>
              </a:spcAft>
              <a:defRPr sz="4400">
                <a:solidFill>
                  <a:srgbClr val="990000"/>
                </a:solidFill>
                <a:latin typeface="Arial" charset="0"/>
                <a:ea typeface="黑体" pitchFamily="2" charset="-122"/>
              </a:defRPr>
            </a:lvl2pPr>
            <a:lvl3pPr algn="ctr" rtl="0" eaLnBrk="1" fontAlgn="base" hangingPunct="1">
              <a:spcBef>
                <a:spcPct val="0"/>
              </a:spcBef>
              <a:spcAft>
                <a:spcPct val="0"/>
              </a:spcAft>
              <a:defRPr sz="4400">
                <a:solidFill>
                  <a:srgbClr val="990000"/>
                </a:solidFill>
                <a:latin typeface="Arial" charset="0"/>
                <a:ea typeface="黑体" pitchFamily="2" charset="-122"/>
              </a:defRPr>
            </a:lvl3pPr>
            <a:lvl4pPr algn="ctr" rtl="0" eaLnBrk="1" fontAlgn="base" hangingPunct="1">
              <a:spcBef>
                <a:spcPct val="0"/>
              </a:spcBef>
              <a:spcAft>
                <a:spcPct val="0"/>
              </a:spcAft>
              <a:defRPr sz="4400">
                <a:solidFill>
                  <a:srgbClr val="990000"/>
                </a:solidFill>
                <a:latin typeface="Arial" charset="0"/>
                <a:ea typeface="黑体" pitchFamily="2" charset="-122"/>
              </a:defRPr>
            </a:lvl4pPr>
            <a:lvl5pPr algn="ctr" rtl="0" eaLnBrk="1" fontAlgn="base" hangingPunct="1">
              <a:spcBef>
                <a:spcPct val="0"/>
              </a:spcBef>
              <a:spcAft>
                <a:spcPct val="0"/>
              </a:spcAft>
              <a:defRPr sz="4400">
                <a:solidFill>
                  <a:srgbClr val="990000"/>
                </a:solidFill>
                <a:latin typeface="Arial" charset="0"/>
                <a:ea typeface="黑体" pitchFamily="2" charset="-122"/>
              </a:defRPr>
            </a:lvl5pPr>
            <a:lvl6pPr marL="457200" algn="ctr" rtl="0" eaLnBrk="1" fontAlgn="base" hangingPunct="1">
              <a:spcBef>
                <a:spcPct val="0"/>
              </a:spcBef>
              <a:spcAft>
                <a:spcPct val="0"/>
              </a:spcAft>
              <a:defRPr sz="4400">
                <a:solidFill>
                  <a:srgbClr val="990000"/>
                </a:solidFill>
                <a:latin typeface="Arial" charset="0"/>
                <a:ea typeface="黑体" pitchFamily="2" charset="-122"/>
              </a:defRPr>
            </a:lvl6pPr>
            <a:lvl7pPr marL="914400" algn="ctr" rtl="0" eaLnBrk="1" fontAlgn="base" hangingPunct="1">
              <a:spcBef>
                <a:spcPct val="0"/>
              </a:spcBef>
              <a:spcAft>
                <a:spcPct val="0"/>
              </a:spcAft>
              <a:defRPr sz="4400">
                <a:solidFill>
                  <a:srgbClr val="990000"/>
                </a:solidFill>
                <a:latin typeface="Arial" charset="0"/>
                <a:ea typeface="黑体" pitchFamily="2" charset="-122"/>
              </a:defRPr>
            </a:lvl7pPr>
            <a:lvl8pPr marL="1371600" algn="ctr" rtl="0" eaLnBrk="1" fontAlgn="base" hangingPunct="1">
              <a:spcBef>
                <a:spcPct val="0"/>
              </a:spcBef>
              <a:spcAft>
                <a:spcPct val="0"/>
              </a:spcAft>
              <a:defRPr sz="4400">
                <a:solidFill>
                  <a:srgbClr val="990000"/>
                </a:solidFill>
                <a:latin typeface="Arial" charset="0"/>
                <a:ea typeface="黑体" pitchFamily="2" charset="-122"/>
              </a:defRPr>
            </a:lvl8pPr>
            <a:lvl9pPr marL="1828800" algn="ctr" rtl="0" eaLnBrk="1" fontAlgn="base" hangingPunct="1">
              <a:spcBef>
                <a:spcPct val="0"/>
              </a:spcBef>
              <a:spcAft>
                <a:spcPct val="0"/>
              </a:spcAft>
              <a:defRPr sz="4400">
                <a:solidFill>
                  <a:srgbClr val="990000"/>
                </a:solidFill>
                <a:latin typeface="Arial" charset="0"/>
                <a:ea typeface="黑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a:ln>
                  <a:noFill/>
                </a:ln>
                <a:solidFill>
                  <a:srgbClr val="990000"/>
                </a:solidFill>
                <a:effectLst/>
                <a:uLnTx/>
                <a:uFillTx/>
                <a:latin typeface="Times New Roman" panose="02020603050405020304" pitchFamily="18" charset="0"/>
                <a:ea typeface="黑体"/>
                <a:cs typeface="Times New Roman" panose="02020603050405020304" pitchFamily="18" charset="0"/>
              </a:rPr>
              <a:t>Catalysis in g-C</a:t>
            </a:r>
            <a:r>
              <a:rPr kumimoji="0" lang="en-US" altLang="zh-CN" sz="3200" b="1" i="0" u="none" strike="noStrike" kern="0" cap="none" spc="0" normalizeH="0" baseline="-25000" noProof="0" dirty="0" smtClean="0">
                <a:ln>
                  <a:noFill/>
                </a:ln>
                <a:solidFill>
                  <a:srgbClr val="990000"/>
                </a:solidFill>
                <a:effectLst/>
                <a:uLnTx/>
                <a:uFillTx/>
                <a:latin typeface="Times New Roman" panose="02020603050405020304" pitchFamily="18" charset="0"/>
                <a:ea typeface="黑体"/>
                <a:cs typeface="Times New Roman" panose="02020603050405020304" pitchFamily="18" charset="0"/>
              </a:rPr>
              <a:t>3</a:t>
            </a:r>
            <a:r>
              <a:rPr kumimoji="0" lang="en-US" altLang="zh-CN" sz="3200" b="1" i="0" u="none" strike="noStrike" kern="0" cap="none" spc="0" normalizeH="0" baseline="0" noProof="0" dirty="0" smtClean="0">
                <a:ln>
                  <a:noFill/>
                </a:ln>
                <a:solidFill>
                  <a:srgbClr val="990000"/>
                </a:solidFill>
                <a:effectLst/>
                <a:uLnTx/>
                <a:uFillTx/>
                <a:latin typeface="Times New Roman" panose="02020603050405020304" pitchFamily="18" charset="0"/>
                <a:ea typeface="黑体"/>
                <a:cs typeface="Times New Roman" panose="02020603050405020304" pitchFamily="18" charset="0"/>
              </a:rPr>
              <a:t>N</a:t>
            </a:r>
            <a:r>
              <a:rPr kumimoji="0" lang="en-US" altLang="zh-CN" sz="3200" b="1" i="0" u="none" strike="noStrike" kern="0" cap="none" spc="0" normalizeH="0" baseline="-25000" noProof="0" dirty="0" smtClean="0">
                <a:ln>
                  <a:noFill/>
                </a:ln>
                <a:solidFill>
                  <a:srgbClr val="990000"/>
                </a:solidFill>
                <a:effectLst/>
                <a:uLnTx/>
                <a:uFillTx/>
                <a:latin typeface="Times New Roman" panose="02020603050405020304" pitchFamily="18" charset="0"/>
                <a:ea typeface="黑体"/>
                <a:cs typeface="Times New Roman" panose="02020603050405020304" pitchFamily="18" charset="0"/>
              </a:rPr>
              <a:t>4</a:t>
            </a:r>
            <a:endParaRPr kumimoji="0" lang="en-US" altLang="zh-CN" sz="3200" b="1" i="0" u="none" strike="noStrike" kern="0" cap="none" spc="0" normalizeH="0" baseline="-25000" noProof="0" dirty="0">
              <a:ln>
                <a:noFill/>
              </a:ln>
              <a:solidFill>
                <a:srgbClr val="990000"/>
              </a:solidFill>
              <a:effectLst/>
              <a:uLnTx/>
              <a:uFillTx/>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2195330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首页">
  <a:themeElements>
    <a:clrScheme name="首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首页">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首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首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首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首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首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首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首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首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首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首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首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首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正文">
  <a:themeElements>
    <a:clrScheme name="8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正文">
  <a:themeElements>
    <a:clrScheme name="9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首页">
  <a:themeElements>
    <a:clrScheme name="首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首页">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首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首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首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首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首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首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首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首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首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首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首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首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正文">
  <a:themeElements>
    <a:clrScheme name="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正文">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正文">
  <a:themeElements>
    <a:clrScheme name="1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正文">
  <a:themeElements>
    <a:clrScheme name="2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正文">
  <a:themeElements>
    <a:clrScheme name="3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正文">
  <a:themeElements>
    <a:clrScheme name="4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正文">
  <a:themeElements>
    <a:clrScheme name="5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正文">
  <a:themeElements>
    <a:clrScheme name="6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正文">
  <a:themeElements>
    <a:clrScheme name="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正文">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正文">
  <a:themeElements>
    <a:clrScheme name="7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正文">
  <a:themeElements>
    <a:clrScheme name="8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正文">
  <a:themeElements>
    <a:clrScheme name="9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首页">
  <a:themeElements>
    <a:clrScheme name="首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首页">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首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首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首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首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首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首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首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首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首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首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首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首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0_正文">
  <a:themeElements>
    <a:clrScheme name="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正文">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1_正文">
  <a:themeElements>
    <a:clrScheme name="1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2_正文">
  <a:themeElements>
    <a:clrScheme name="2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3_正文">
  <a:themeElements>
    <a:clrScheme name="3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正文">
  <a:themeElements>
    <a:clrScheme name="4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5_正文">
  <a:themeElements>
    <a:clrScheme name="5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正文">
  <a:themeElements>
    <a:clrScheme name="1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正文">
  <a:themeElements>
    <a:clrScheme name="6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正文">
  <a:themeElements>
    <a:clrScheme name="7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正文">
  <a:themeElements>
    <a:clrScheme name="8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9_正文">
  <a:themeElements>
    <a:clrScheme name="9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_首页">
  <a:themeElements>
    <a:clrScheme name="首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首页">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首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首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首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首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首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首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首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首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首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首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首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首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0_正文">
  <a:themeElements>
    <a:clrScheme name="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正文">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1_正文">
  <a:themeElements>
    <a:clrScheme name="1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2_正文">
  <a:themeElements>
    <a:clrScheme name="2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3_正文">
  <a:themeElements>
    <a:clrScheme name="3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4_正文">
  <a:themeElements>
    <a:clrScheme name="4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正文">
  <a:themeElements>
    <a:clrScheme name="2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5_正文">
  <a:themeElements>
    <a:clrScheme name="5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6_正文">
  <a:themeElements>
    <a:clrScheme name="6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7_正文">
  <a:themeElements>
    <a:clrScheme name="7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8_正文">
  <a:themeElements>
    <a:clrScheme name="8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9_正文">
  <a:themeElements>
    <a:clrScheme name="9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正文">
  <a:themeElements>
    <a:clrScheme name="3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正文">
  <a:themeElements>
    <a:clrScheme name="4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正文">
  <a:themeElements>
    <a:clrScheme name="5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正文">
  <a:themeElements>
    <a:clrScheme name="6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正文">
  <a:themeElements>
    <a:clrScheme name="7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正文">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正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正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正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正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正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正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正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正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正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正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正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正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953</TotalTime>
  <Words>2565</Words>
  <Application>Microsoft Office PowerPoint</Application>
  <PresentationFormat>全屏显示(4:3)</PresentationFormat>
  <Paragraphs>163</Paragraphs>
  <Slides>19</Slides>
  <Notes>18</Notes>
  <HiddenSlides>0</HiddenSlides>
  <MMClips>0</MMClips>
  <ScaleCrop>false</ScaleCrop>
  <HeadingPairs>
    <vt:vector size="8" baseType="variant">
      <vt:variant>
        <vt:lpstr>已用的字体</vt:lpstr>
      </vt:variant>
      <vt:variant>
        <vt:i4>10</vt:i4>
      </vt:variant>
      <vt:variant>
        <vt:lpstr>主题</vt:lpstr>
      </vt:variant>
      <vt:variant>
        <vt:i4>44</vt:i4>
      </vt:variant>
      <vt:variant>
        <vt:lpstr>嵌入 OLE 服务器</vt:lpstr>
      </vt:variant>
      <vt:variant>
        <vt:i4>2</vt:i4>
      </vt:variant>
      <vt:variant>
        <vt:lpstr>幻灯片标题</vt:lpstr>
      </vt:variant>
      <vt:variant>
        <vt:i4>19</vt:i4>
      </vt:variant>
    </vt:vector>
  </HeadingPairs>
  <TitlesOfParts>
    <vt:vector size="75" baseType="lpstr">
      <vt:lpstr>msgothic</vt:lpstr>
      <vt:lpstr>等线</vt:lpstr>
      <vt:lpstr>黑体</vt:lpstr>
      <vt:lpstr>华文楷体</vt:lpstr>
      <vt:lpstr>华文中宋</vt:lpstr>
      <vt:lpstr>宋体</vt:lpstr>
      <vt:lpstr>Arial</vt:lpstr>
      <vt:lpstr>Calibri</vt:lpstr>
      <vt:lpstr>Cambria Math</vt:lpstr>
      <vt:lpstr>Times New Roman</vt:lpstr>
      <vt:lpstr>首页</vt:lpstr>
      <vt:lpstr>正文</vt:lpstr>
      <vt:lpstr>1_正文</vt:lpstr>
      <vt:lpstr>2_正文</vt:lpstr>
      <vt:lpstr>3_正文</vt:lpstr>
      <vt:lpstr>4_正文</vt:lpstr>
      <vt:lpstr>5_正文</vt:lpstr>
      <vt:lpstr>6_正文</vt:lpstr>
      <vt:lpstr>7_正文</vt:lpstr>
      <vt:lpstr>8_正文</vt:lpstr>
      <vt:lpstr>9_正文</vt:lpstr>
      <vt:lpstr>1_首页</vt:lpstr>
      <vt:lpstr>10_正文</vt:lpstr>
      <vt:lpstr>11_正文</vt:lpstr>
      <vt:lpstr>12_正文</vt:lpstr>
      <vt:lpstr>13_正文</vt:lpstr>
      <vt:lpstr>14_正文</vt:lpstr>
      <vt:lpstr>15_正文</vt:lpstr>
      <vt:lpstr>16_正文</vt:lpstr>
      <vt:lpstr>17_正文</vt:lpstr>
      <vt:lpstr>18_正文</vt:lpstr>
      <vt:lpstr>19_正文</vt:lpstr>
      <vt:lpstr>2_首页</vt:lpstr>
      <vt:lpstr>20_正文</vt:lpstr>
      <vt:lpstr>21_正文</vt:lpstr>
      <vt:lpstr>22_正文</vt:lpstr>
      <vt:lpstr>23_正文</vt:lpstr>
      <vt:lpstr>24_正文</vt:lpstr>
      <vt:lpstr>25_正文</vt:lpstr>
      <vt:lpstr>26_正文</vt:lpstr>
      <vt:lpstr>27_正文</vt:lpstr>
      <vt:lpstr>28_正文</vt:lpstr>
      <vt:lpstr>29_正文</vt:lpstr>
      <vt:lpstr>3_首页</vt:lpstr>
      <vt:lpstr>30_正文</vt:lpstr>
      <vt:lpstr>31_正文</vt:lpstr>
      <vt:lpstr>32_正文</vt:lpstr>
      <vt:lpstr>33_正文</vt:lpstr>
      <vt:lpstr>34_正文</vt:lpstr>
      <vt:lpstr>35_正文</vt:lpstr>
      <vt:lpstr>36_正文</vt:lpstr>
      <vt:lpstr>37_正文</vt:lpstr>
      <vt:lpstr>38_正文</vt:lpstr>
      <vt:lpstr>39_正文</vt:lpstr>
      <vt:lpstr>Equation.KSEE3</vt:lpstr>
      <vt:lpstr>Equation.DSMT4</vt:lpstr>
      <vt:lpstr>PowerPoint 演示文稿</vt:lpstr>
      <vt:lpstr>目录 </vt:lpstr>
      <vt:lpstr>2D material</vt:lpstr>
      <vt:lpstr>application in catalysis</vt:lpstr>
      <vt:lpstr>application in catalysis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齐少勉</cp:lastModifiedBy>
  <cp:revision>57</cp:revision>
  <dcterms:created xsi:type="dcterms:W3CDTF">2017-11-26T02:22:13Z</dcterms:created>
  <dcterms:modified xsi:type="dcterms:W3CDTF">2017-11-28T06:55:45Z</dcterms:modified>
</cp:coreProperties>
</file>